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Barlow" charset="0"/>
      <p:regular r:id="rId12"/>
    </p:embeddedFont>
    <p:embeddedFont>
      <p:font typeface="Wingdings 2" pitchFamily="18" charset="2"/>
      <p:regular r:id="rId13"/>
    </p:embeddedFont>
    <p:embeddedFont>
      <p:font typeface="Franklin Gothic Book" pitchFamily="34" charset="0"/>
      <p:regular r:id="rId14"/>
      <p: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584" y="-72"/>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94C34722-841E-1B49-B001-02A4A1D3C31A}" type="datetimeFigureOut">
              <a:rPr lang="en-US" smtClean="0"/>
              <a:pPr/>
              <a:t>10/20/2024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6D25A6A2-805C-304C-8D01-4F5A293E5B91}" type="slidenum">
              <a:rPr lang="en-US" smtClean="0"/>
              <a:pPr/>
              <a:t>‹#›</a:t>
            </a:fld>
            <a:endParaRPr lang="en-US"/>
          </a:p>
        </p:txBody>
      </p:sp>
    </p:spTree>
    <p:extLst>
      <p:ext uri="{BB962C8B-B14F-4D97-AF65-F5344CB8AC3E}">
        <p14:creationId xmlns:p14="http://schemas.microsoft.com/office/powerpoint/2010/main" xmlns="" val="952035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p14="http://schemas.microsoft.com/office/powerpoint/2010/main" xmlns=""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8</a:t>
            </a:fld>
            <a:endParaRPr lang="en-US"/>
          </a:p>
        </p:txBody>
      </p:sp>
    </p:spTree>
    <p:extLst>
      <p:ext uri="{BB962C8B-B14F-4D97-AF65-F5344CB8AC3E}">
        <p14:creationId xmlns:p14="http://schemas.microsoft.com/office/powerpoint/2010/main" xmlns=""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5702551"/>
            <a:ext cx="14630400" cy="2535554"/>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130622" tIns="65311" rIns="130622" bIns="65311" anchor="t" compatLnSpc="1"/>
          <a:lstStyle/>
          <a:p>
            <a:endParaRPr kumimoji="0" lang="en-US"/>
          </a:p>
        </p:txBody>
      </p:sp>
      <p:sp>
        <p:nvSpPr>
          <p:cNvPr id="8" name="Freeform 7"/>
          <p:cNvSpPr>
            <a:spLocks/>
          </p:cNvSpPr>
          <p:nvPr/>
        </p:nvSpPr>
        <p:spPr bwMode="auto">
          <a:xfrm>
            <a:off x="9768841" y="0"/>
            <a:ext cx="4861560" cy="82296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130622" tIns="65311" rIns="130622" bIns="65311" anchor="t" compatLnSpc="1"/>
          <a:lstStyle/>
          <a:p>
            <a:endParaRPr kumimoji="0" lang="en-US"/>
          </a:p>
        </p:txBody>
      </p:sp>
      <p:sp>
        <p:nvSpPr>
          <p:cNvPr id="9" name="Title 8"/>
          <p:cNvSpPr>
            <a:spLocks noGrp="1"/>
          </p:cNvSpPr>
          <p:nvPr>
            <p:ph type="ctrTitle"/>
          </p:nvPr>
        </p:nvSpPr>
        <p:spPr>
          <a:xfrm>
            <a:off x="686502" y="4005072"/>
            <a:ext cx="10368077" cy="2761488"/>
          </a:xfrm>
        </p:spPr>
        <p:txBody>
          <a:bodyPr rIns="65311"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692880" y="1853774"/>
            <a:ext cx="10368077" cy="2103120"/>
          </a:xfrm>
        </p:spPr>
        <p:txBody>
          <a:bodyPr tIns="0" rIns="65311" bIns="0" anchor="b">
            <a:normAutofit/>
          </a:bodyPr>
          <a:lstStyle>
            <a:lvl1pPr marL="0" indent="0" algn="r">
              <a:buNone/>
              <a:defRPr sz="2900">
                <a:solidFill>
                  <a:schemeClr val="tx1"/>
                </a:solidFill>
                <a:effectLst/>
              </a:defRPr>
            </a:lvl1pPr>
            <a:lvl2pPr marL="653110" indent="0" algn="ctr">
              <a:buNone/>
            </a:lvl2pPr>
            <a:lvl3pPr marL="1306220" indent="0" algn="ctr">
              <a:buNone/>
            </a:lvl3pPr>
            <a:lvl4pPr marL="1959331" indent="0" algn="ctr">
              <a:buNone/>
            </a:lvl4pPr>
            <a:lvl5pPr marL="2612441" indent="0" algn="ctr">
              <a:buNone/>
            </a:lvl5pPr>
            <a:lvl6pPr marL="3265551" indent="0" algn="ctr">
              <a:buNone/>
            </a:lvl6pPr>
            <a:lvl7pPr marL="3918661" indent="0" algn="ctr">
              <a:buNone/>
            </a:lvl7pPr>
            <a:lvl8pPr marL="4571771" indent="0" algn="ctr">
              <a:buNone/>
            </a:lvl8pPr>
            <a:lvl9pPr marL="5224882"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19" name="Footer Placeholder 18"/>
          <p:cNvSpPr>
            <a:spLocks noGrp="1"/>
          </p:cNvSpPr>
          <p:nvPr>
            <p:ph type="ftr" sz="quarter" idx="11"/>
          </p:nvPr>
        </p:nvSpPr>
        <p:spPr/>
        <p:txBody>
          <a:bodyPr/>
          <a:lstStyle/>
          <a:p>
            <a:endParaRPr kumimoji="0" lang="en-US"/>
          </a:p>
        </p:txBody>
      </p:sp>
      <p:sp>
        <p:nvSpPr>
          <p:cNvPr id="27" name="Slide Number Placeholder 26"/>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637BB6B-EE1B-48FB-8575-0D55C373DE88}" type="datetimeFigureOut">
              <a:rPr lang="en-US" smtClean="0"/>
              <a:pPr/>
              <a:t>10/20/2024</a:t>
            </a:fld>
            <a:endParaRPr lang="en-US" dirty="0"/>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731520" y="329566"/>
            <a:ext cx="9631680" cy="702183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5702551"/>
            <a:ext cx="14630400" cy="2535554"/>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130622" tIns="65311" rIns="130622" bIns="65311" anchor="t" compatLnSpc="1"/>
          <a:lstStyle/>
          <a:p>
            <a:endParaRPr kumimoji="0" lang="en-US"/>
          </a:p>
        </p:txBody>
      </p:sp>
      <p:sp>
        <p:nvSpPr>
          <p:cNvPr id="9" name="Freeform 8"/>
          <p:cNvSpPr>
            <a:spLocks/>
          </p:cNvSpPr>
          <p:nvPr/>
        </p:nvSpPr>
        <p:spPr bwMode="auto">
          <a:xfrm>
            <a:off x="9768841" y="0"/>
            <a:ext cx="4861560" cy="82296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130622" tIns="65311" rIns="130622" bIns="65311" anchor="t" compatLnSpc="1"/>
          <a:lstStyle/>
          <a:p>
            <a:endParaRPr kumimoji="0" lang="en-US"/>
          </a:p>
        </p:txBody>
      </p:sp>
      <p:sp>
        <p:nvSpPr>
          <p:cNvPr id="2" name="Title 1"/>
          <p:cNvSpPr>
            <a:spLocks noGrp="1"/>
          </p:cNvSpPr>
          <p:nvPr>
            <p:ph type="title"/>
          </p:nvPr>
        </p:nvSpPr>
        <p:spPr>
          <a:xfrm>
            <a:off x="1097280" y="4300605"/>
            <a:ext cx="10607040" cy="2191636"/>
          </a:xfrm>
        </p:spPr>
        <p:txBody>
          <a:bodyPr tIns="0" bIns="0" anchor="t"/>
          <a:lstStyle>
            <a:lvl1pPr algn="l">
              <a:buNone/>
              <a:defRPr sz="60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097280" y="2982960"/>
            <a:ext cx="10607040" cy="1280026"/>
          </a:xfrm>
        </p:spPr>
        <p:txBody>
          <a:bodyPr lIns="65311" tIns="0" rIns="65311" bIns="0" anchor="b"/>
          <a:lstStyle>
            <a:lvl1pPr marL="0" indent="0" algn="l">
              <a:buNone/>
              <a:defRPr sz="2900">
                <a:solidFill>
                  <a:schemeClr val="tx1"/>
                </a:solidFill>
                <a:effectLst/>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1948160" cy="13716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731520" y="1920240"/>
            <a:ext cx="5852160" cy="5431156"/>
          </a:xfrm>
        </p:spPr>
        <p:txBody>
          <a:bodyPr/>
          <a:lstStyle>
            <a:lvl1pPr>
              <a:defRPr sz="3700"/>
            </a:lvl1pPr>
            <a:lvl2pPr>
              <a:defRPr sz="3100"/>
            </a:lvl2pPr>
            <a:lvl3pPr>
              <a:defRPr sz="2900"/>
            </a:lvl3pPr>
            <a:lvl4pPr>
              <a:defRPr sz="2600"/>
            </a:lvl4pPr>
            <a:lvl5pPr>
              <a:defRPr sz="2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827520" y="1920240"/>
            <a:ext cx="5852160" cy="5431156"/>
          </a:xfrm>
        </p:spPr>
        <p:txBody>
          <a:bodyPr/>
          <a:lstStyle>
            <a:lvl1pPr>
              <a:defRPr sz="3700"/>
            </a:lvl1pPr>
            <a:lvl2pPr>
              <a:defRPr sz="3100"/>
            </a:lvl2pPr>
            <a:lvl3pPr>
              <a:defRPr sz="2900"/>
            </a:lvl3pPr>
            <a:lvl4pPr>
              <a:defRPr sz="2600"/>
            </a:lvl4pPr>
            <a:lvl5pPr>
              <a:defRPr sz="2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7660"/>
            <a:ext cx="13167360" cy="13716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31520" y="6583680"/>
            <a:ext cx="6464301" cy="1005840"/>
          </a:xfrm>
        </p:spPr>
        <p:txBody>
          <a:bodyPr anchor="t"/>
          <a:lstStyle>
            <a:lvl1pPr marL="0" indent="0">
              <a:buNone/>
              <a:defRPr sz="3400" b="1">
                <a:solidFill>
                  <a:schemeClr val="accent1"/>
                </a:solidFill>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7432041" y="6583680"/>
            <a:ext cx="6466840" cy="1005840"/>
          </a:xfrm>
        </p:spPr>
        <p:txBody>
          <a:bodyPr anchor="t"/>
          <a:lstStyle>
            <a:lvl1pPr marL="0" indent="0">
              <a:buNone/>
              <a:defRPr sz="3400" b="1">
                <a:solidFill>
                  <a:schemeClr val="accent1"/>
                </a:solidFill>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731520" y="1820295"/>
            <a:ext cx="6464301" cy="4730116"/>
          </a:xfrm>
        </p:spPr>
        <p:txBody>
          <a:bodyPr/>
          <a:lstStyle>
            <a:lvl1pPr>
              <a:defRPr sz="3400"/>
            </a:lvl1pPr>
            <a:lvl2pPr>
              <a:defRPr sz="2900"/>
            </a:lvl2pPr>
            <a:lvl3pPr>
              <a:defRPr sz="2600"/>
            </a:lvl3pPr>
            <a:lvl4pPr>
              <a:defRPr sz="2300"/>
            </a:lvl4pPr>
            <a:lvl5pPr>
              <a:defRPr sz="23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7432041" y="1820295"/>
            <a:ext cx="6466840" cy="4730116"/>
          </a:xfrm>
        </p:spPr>
        <p:txBody>
          <a:bodyPr/>
          <a:lstStyle>
            <a:lvl1pPr>
              <a:defRPr sz="3400"/>
            </a:lvl1pPr>
            <a:lvl2pPr>
              <a:defRPr sz="2900"/>
            </a:lvl2pPr>
            <a:lvl3pPr>
              <a:defRPr sz="2600"/>
            </a:lvl3pPr>
            <a:lvl4pPr>
              <a:defRPr sz="2300"/>
            </a:lvl4pPr>
            <a:lvl5pPr>
              <a:defRPr sz="23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31520" y="329184"/>
            <a:ext cx="11953037" cy="1371600"/>
          </a:xfrm>
        </p:spPr>
        <p:txBody>
          <a:bodyPr anchor="ctr"/>
          <a:lstStyle>
            <a:lvl1pPr algn="l">
              <a:defRPr sz="6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8" name="Slide Number Placeholder 7"/>
          <p:cNvSpPr>
            <a:spLocks noGrp="1"/>
          </p:cNvSpPr>
          <p:nvPr>
            <p:ph type="sldNum" sz="quarter" idx="11"/>
          </p:nvPr>
        </p:nvSpPr>
        <p:spPr/>
        <p:txBody>
          <a:bodyPr/>
          <a:lstStyle/>
          <a:p>
            <a:fld id="{2AA957AF-53C0-420B-9C2D-77DB1416566C}" type="slidenum">
              <a:rPr kumimoji="0" lang="en-US" smtClean="0"/>
              <a:pPr/>
              <a:t>‹#›</a:t>
            </a:fld>
            <a:endParaRPr kumimoji="0" lang="en-US"/>
          </a:p>
        </p:txBody>
      </p:sp>
      <p:sp>
        <p:nvSpPr>
          <p:cNvPr id="9" name="Footer Placeholder 8"/>
          <p:cNvSpPr>
            <a:spLocks noGrp="1"/>
          </p:cNvSpPr>
          <p:nvPr>
            <p:ph type="ftr" sz="quarter" idx="12"/>
          </p:nvPr>
        </p:nvSpPr>
        <p:spPr/>
        <p:txBody>
          <a:bodyPr/>
          <a:lstStyle/>
          <a:p>
            <a:endParaRPr kumimoji="0"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0" y="1422634"/>
            <a:ext cx="5120640" cy="876300"/>
          </a:xfrm>
        </p:spPr>
        <p:txBody>
          <a:bodyPr tIns="0" bIns="0" anchor="t"/>
          <a:lstStyle>
            <a:lvl1pPr algn="l">
              <a:buNone/>
              <a:defRPr sz="26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731520" y="257309"/>
            <a:ext cx="4389120" cy="1097280"/>
          </a:xfrm>
        </p:spPr>
        <p:txBody>
          <a:bodyPr lIns="65311" tIns="0" rIns="65311" bIns="0" anchor="b"/>
          <a:lstStyle>
            <a:lvl1pPr marL="0" indent="0" algn="l">
              <a:buNone/>
              <a:defRPr sz="2000"/>
            </a:lvl1pPr>
            <a:lvl2pPr>
              <a:buNone/>
              <a:defRPr sz="1700"/>
            </a:lvl2pPr>
            <a:lvl3pPr>
              <a:buNone/>
              <a:defRPr sz="1400"/>
            </a:lvl3pPr>
            <a:lvl4pPr>
              <a:buNone/>
              <a:defRPr sz="1300"/>
            </a:lvl4pPr>
            <a:lvl5pPr>
              <a:buNone/>
              <a:defRPr sz="13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731520" y="2377440"/>
            <a:ext cx="11338560" cy="4572000"/>
          </a:xfrm>
        </p:spPr>
        <p:txBody>
          <a:bodyPr/>
          <a:lstStyle>
            <a:lvl1pPr>
              <a:defRPr sz="4000"/>
            </a:lvl1pPr>
            <a:lvl2pPr>
              <a:defRPr sz="3400"/>
            </a:lvl2pPr>
            <a:lvl3pPr>
              <a:defRPr sz="3100"/>
            </a:lvl3pPr>
            <a:lvl4pPr>
              <a:defRPr sz="2900"/>
            </a:lvl4pPr>
            <a:lvl5pPr>
              <a:defRPr sz="29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E637BB6B-EE1B-48FB-8575-0D55C373DE88}"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a:xfrm>
            <a:off x="13050317" y="7706477"/>
            <a:ext cx="1219200" cy="438150"/>
          </a:xfrm>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90771" y="2046851"/>
            <a:ext cx="4886189" cy="1504570"/>
          </a:xfrm>
        </p:spPr>
        <p:txBody>
          <a:bodyPr anchor="b"/>
          <a:lstStyle>
            <a:lvl1pPr algn="l">
              <a:buNone/>
              <a:defRPr sz="31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705005" y="1223888"/>
            <a:ext cx="6583680" cy="493776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46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8890774" y="3598518"/>
            <a:ext cx="4886186" cy="3196178"/>
          </a:xfrm>
        </p:spPr>
        <p:txBody>
          <a:bodyPr lIns="65311" rIns="65311"/>
          <a:lstStyle>
            <a:lvl1pPr marL="0" indent="0">
              <a:buFontTx/>
              <a:buNone/>
              <a:defRPr sz="1700"/>
            </a:lvl1pPr>
            <a:lvl2pPr>
              <a:buFontTx/>
              <a:buNone/>
              <a:defRPr sz="1700"/>
            </a:lvl2pPr>
            <a:lvl3pPr>
              <a:buFontTx/>
              <a:buNone/>
              <a:defRPr sz="1400"/>
            </a:lvl3pPr>
            <a:lvl4pPr>
              <a:buFontTx/>
              <a:buNone/>
              <a:defRPr sz="1300"/>
            </a:lvl4pPr>
            <a:lvl5pPr>
              <a:buFontTx/>
              <a:buNone/>
              <a:defRPr sz="13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731520" y="7706477"/>
            <a:ext cx="3413760" cy="438150"/>
          </a:xfrm>
        </p:spPr>
        <p:txBody>
          <a:bodyPr/>
          <a:lstStyle/>
          <a:p>
            <a:fld id="{E637BB6B-EE1B-48FB-8575-0D55C373DE88}" type="datetimeFigureOut">
              <a:rPr lang="en-US" smtClean="0"/>
              <a:pPr/>
              <a:t>10/20/2024</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2AA957AF-53C0-420B-9C2D-77DB1416566C}" type="slidenum">
              <a:rPr kumimoji="0" lang="en-US" smtClean="0"/>
              <a:pPr/>
              <a:t>‹#›</a:t>
            </a:fld>
            <a:endParaRPr kumimoji="0"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5702551"/>
            <a:ext cx="14630400" cy="2535554"/>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130622" tIns="65311" rIns="130622" bIns="65311" anchor="t" compatLnSpc="1"/>
          <a:lstStyle/>
          <a:p>
            <a:endParaRPr kumimoji="0" lang="en-US"/>
          </a:p>
        </p:txBody>
      </p:sp>
      <p:sp>
        <p:nvSpPr>
          <p:cNvPr id="16" name="Freeform 15"/>
          <p:cNvSpPr>
            <a:spLocks/>
          </p:cNvSpPr>
          <p:nvPr/>
        </p:nvSpPr>
        <p:spPr bwMode="auto">
          <a:xfrm>
            <a:off x="11704320" y="0"/>
            <a:ext cx="2926080" cy="82296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130622" tIns="65311" rIns="130622" bIns="65311" anchor="t" compatLnSpc="1"/>
          <a:lstStyle/>
          <a:p>
            <a:endParaRPr kumimoji="0" lang="en-US"/>
          </a:p>
        </p:txBody>
      </p:sp>
      <p:sp>
        <p:nvSpPr>
          <p:cNvPr id="9" name="Title Placeholder 8"/>
          <p:cNvSpPr>
            <a:spLocks noGrp="1"/>
          </p:cNvSpPr>
          <p:nvPr>
            <p:ph type="title"/>
          </p:nvPr>
        </p:nvSpPr>
        <p:spPr>
          <a:xfrm>
            <a:off x="731520" y="329566"/>
            <a:ext cx="11948160" cy="1371600"/>
          </a:xfrm>
          <a:prstGeom prst="rect">
            <a:avLst/>
          </a:prstGeom>
        </p:spPr>
        <p:txBody>
          <a:bodyPr vert="horz" lIns="65311" tIns="65311" rIns="65311" bIns="65311"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731520" y="1920240"/>
            <a:ext cx="11948160" cy="5431156"/>
          </a:xfrm>
          <a:prstGeom prst="rect">
            <a:avLst/>
          </a:prstGeom>
        </p:spPr>
        <p:txBody>
          <a:bodyPr vert="horz" lIns="130622" tIns="65311" rIns="130622" bIns="65311">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731520" y="7706477"/>
            <a:ext cx="3413760" cy="438150"/>
          </a:xfrm>
          <a:prstGeom prst="rect">
            <a:avLst/>
          </a:prstGeom>
        </p:spPr>
        <p:txBody>
          <a:bodyPr vert="horz" lIns="130622" tIns="65311" rIns="130622" bIns="0" anchor="b"/>
          <a:lstStyle>
            <a:lvl1pPr algn="l" eaLnBrk="1" latinLnBrk="0" hangingPunct="1">
              <a:defRPr kumimoji="0" sz="1400">
                <a:solidFill>
                  <a:schemeClr val="tx2">
                    <a:shade val="50000"/>
                  </a:schemeClr>
                </a:solidFill>
              </a:defRPr>
            </a:lvl1pPr>
          </a:lstStyle>
          <a:p>
            <a:fld id="{E637BB6B-EE1B-48FB-8575-0D55C373DE88}" type="datetimeFigureOut">
              <a:rPr lang="en-US" smtClean="0"/>
              <a:pPr/>
              <a:t>10/20/2024</a:t>
            </a:fld>
            <a:endParaRPr lang="en-US" sz="1400">
              <a:solidFill>
                <a:schemeClr val="tx2">
                  <a:shade val="50000"/>
                </a:schemeClr>
              </a:solidFill>
            </a:endParaRPr>
          </a:p>
        </p:txBody>
      </p:sp>
      <p:sp>
        <p:nvSpPr>
          <p:cNvPr id="22" name="Footer Placeholder 21"/>
          <p:cNvSpPr>
            <a:spLocks noGrp="1"/>
          </p:cNvSpPr>
          <p:nvPr>
            <p:ph type="ftr" sz="quarter" idx="3"/>
          </p:nvPr>
        </p:nvSpPr>
        <p:spPr>
          <a:xfrm>
            <a:off x="4998720" y="7706477"/>
            <a:ext cx="4632960" cy="438150"/>
          </a:xfrm>
          <a:prstGeom prst="rect">
            <a:avLst/>
          </a:prstGeom>
        </p:spPr>
        <p:txBody>
          <a:bodyPr vert="horz" lIns="0" tIns="65311" rIns="0" bIns="0" anchor="b"/>
          <a:lstStyle>
            <a:lvl1pPr algn="ctr" eaLnBrk="1" latinLnBrk="0" hangingPunct="1">
              <a:defRPr kumimoji="0" sz="1400">
                <a:solidFill>
                  <a:schemeClr val="tx2">
                    <a:shade val="50000"/>
                  </a:schemeClr>
                </a:solidFill>
              </a:defRPr>
            </a:lvl1pPr>
          </a:lstStyle>
          <a:p>
            <a:pPr algn="ctr" eaLnBrk="1" latinLnBrk="0" hangingPunct="1"/>
            <a:endParaRPr kumimoji="0" lang="en-US" sz="1400" dirty="0">
              <a:solidFill>
                <a:schemeClr val="tx2">
                  <a:shade val="50000"/>
                </a:schemeClr>
              </a:solidFill>
            </a:endParaRPr>
          </a:p>
        </p:txBody>
      </p:sp>
      <p:sp>
        <p:nvSpPr>
          <p:cNvPr id="18" name="Slide Number Placeholder 17"/>
          <p:cNvSpPr>
            <a:spLocks noGrp="1"/>
          </p:cNvSpPr>
          <p:nvPr>
            <p:ph type="sldNum" sz="quarter" idx="4"/>
          </p:nvPr>
        </p:nvSpPr>
        <p:spPr>
          <a:xfrm>
            <a:off x="13045440" y="7706477"/>
            <a:ext cx="1219200" cy="438150"/>
          </a:xfrm>
          <a:prstGeom prst="rect">
            <a:avLst/>
          </a:prstGeom>
        </p:spPr>
        <p:txBody>
          <a:bodyPr vert="horz" lIns="0" tIns="0" rIns="0" bIns="0" anchor="b"/>
          <a:lstStyle>
            <a:lvl1pPr algn="r" eaLnBrk="1" latinLnBrk="0" hangingPunct="1">
              <a:defRPr kumimoji="0" sz="1400">
                <a:solidFill>
                  <a:schemeClr val="tx2">
                    <a:shade val="50000"/>
                  </a:schemeClr>
                </a:solidFill>
              </a:defRPr>
            </a:lvl1pPr>
          </a:lstStyle>
          <a:p>
            <a:fld id="{2AA957AF-53C0-420B-9C2D-77DB1416566C}" type="slidenum">
              <a:rPr kumimoji="0" lang="en-US" smtClean="0"/>
              <a:pPr/>
              <a:t>‹#›</a:t>
            </a:fld>
            <a:endParaRPr kumimoji="0" lang="en-US" sz="1400" dirty="0">
              <a:solidFill>
                <a:schemeClr val="tx2">
                  <a:shade val="50000"/>
                </a:schemeClr>
              </a:solidFill>
            </a:endParaRPr>
          </a:p>
        </p:txBody>
      </p:sp>
    </p:spTree>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Lst>
  <p:hf sldNum="0" hdr="0" ftr="0" dt="0"/>
  <p:txStyles>
    <p:titleStyle>
      <a:lvl1pPr algn="l" rtl="0" eaLnBrk="1" latinLnBrk="0" hangingPunct="1">
        <a:spcBef>
          <a:spcPct val="0"/>
        </a:spcBef>
        <a:buNone/>
        <a:defRPr kumimoji="0" sz="6600" kern="1200">
          <a:solidFill>
            <a:schemeClr val="tx1"/>
          </a:solidFill>
          <a:latin typeface="+mj-lt"/>
          <a:ea typeface="+mj-ea"/>
          <a:cs typeface="+mj-cs"/>
        </a:defRPr>
      </a:lvl1pPr>
    </p:titleStyle>
    <p:bodyStyle>
      <a:lvl1pPr marL="600861" indent="-548613" algn="l" rtl="0" eaLnBrk="1" latinLnBrk="0" hangingPunct="1">
        <a:spcBef>
          <a:spcPct val="20000"/>
        </a:spcBef>
        <a:buClr>
          <a:schemeClr val="accent1"/>
        </a:buClr>
        <a:buSzPct val="80000"/>
        <a:buFont typeface="Wingdings 2"/>
        <a:buChar char=""/>
        <a:defRPr kumimoji="0" sz="4300" kern="1200">
          <a:solidFill>
            <a:schemeClr val="tx1"/>
          </a:solidFill>
          <a:latin typeface="+mn-lt"/>
          <a:ea typeface="+mn-ea"/>
          <a:cs typeface="+mn-cs"/>
        </a:defRPr>
      </a:lvl1pPr>
      <a:lvl2pPr marL="1031914" indent="-391866" algn="l" rtl="0" eaLnBrk="1" latinLnBrk="0" hangingPunct="1">
        <a:spcBef>
          <a:spcPct val="20000"/>
        </a:spcBef>
        <a:buClr>
          <a:schemeClr val="accent1"/>
        </a:buClr>
        <a:buSzPct val="90000"/>
        <a:buFont typeface="Wingdings 2"/>
        <a:buChar char=""/>
        <a:defRPr kumimoji="0" sz="3700" kern="1200">
          <a:solidFill>
            <a:schemeClr val="tx1"/>
          </a:solidFill>
          <a:latin typeface="+mn-lt"/>
          <a:ea typeface="+mn-ea"/>
          <a:cs typeface="+mn-cs"/>
        </a:defRPr>
      </a:lvl2pPr>
      <a:lvl3pPr marL="1436842" indent="-365742" algn="l" rtl="0" eaLnBrk="1" latinLnBrk="0" hangingPunct="1">
        <a:spcBef>
          <a:spcPct val="20000"/>
        </a:spcBef>
        <a:buClr>
          <a:schemeClr val="accent2"/>
        </a:buClr>
        <a:buSzPct val="85000"/>
        <a:buFont typeface="Arial"/>
        <a:buChar char="○"/>
        <a:defRPr kumimoji="0" sz="3400" kern="1200">
          <a:solidFill>
            <a:schemeClr val="tx1"/>
          </a:solidFill>
          <a:latin typeface="+mn-lt"/>
          <a:ea typeface="+mn-ea"/>
          <a:cs typeface="+mn-cs"/>
        </a:defRPr>
      </a:lvl3pPr>
      <a:lvl4pPr marL="1828709" indent="-339617" algn="l" rtl="0" eaLnBrk="1" latinLnBrk="0" hangingPunct="1">
        <a:spcBef>
          <a:spcPct val="20000"/>
        </a:spcBef>
        <a:buClr>
          <a:schemeClr val="accent3"/>
        </a:buClr>
        <a:buSzPct val="90000"/>
        <a:buFont typeface="Wingdings 2"/>
        <a:buChar char=""/>
        <a:defRPr kumimoji="0" sz="2900" kern="1200">
          <a:solidFill>
            <a:schemeClr val="tx1"/>
          </a:solidFill>
          <a:latin typeface="+mn-lt"/>
          <a:ea typeface="+mn-ea"/>
          <a:cs typeface="+mn-cs"/>
        </a:defRPr>
      </a:lvl4pPr>
      <a:lvl5pPr marL="2129139" indent="-261244" algn="l" rtl="0" eaLnBrk="1" latinLnBrk="0" hangingPunct="1">
        <a:spcBef>
          <a:spcPct val="20000"/>
        </a:spcBef>
        <a:buClr>
          <a:schemeClr val="accent4"/>
        </a:buClr>
        <a:buSzPct val="100000"/>
        <a:buFont typeface="Arial"/>
        <a:buChar char="-"/>
        <a:defRPr kumimoji="0" sz="2900" kern="1200">
          <a:solidFill>
            <a:schemeClr val="tx1"/>
          </a:solidFill>
          <a:latin typeface="+mn-lt"/>
          <a:ea typeface="+mn-ea"/>
          <a:cs typeface="+mn-cs"/>
        </a:defRPr>
      </a:lvl5pPr>
      <a:lvl6pPr marL="2429570" indent="-261244" algn="l" rtl="0" eaLnBrk="1" latinLnBrk="0" hangingPunct="1">
        <a:spcBef>
          <a:spcPct val="20000"/>
        </a:spcBef>
        <a:buClr>
          <a:schemeClr val="accent5"/>
        </a:buClr>
        <a:buFont typeface="Arial"/>
        <a:buChar char="-"/>
        <a:defRPr kumimoji="0" sz="2900" kern="1200" baseline="0">
          <a:solidFill>
            <a:schemeClr val="tx1"/>
          </a:solidFill>
          <a:latin typeface="+mn-lt"/>
          <a:ea typeface="+mn-ea"/>
          <a:cs typeface="+mn-cs"/>
        </a:defRPr>
      </a:lvl6pPr>
      <a:lvl7pPr marL="2743063" indent="-261244" algn="l" rtl="0" eaLnBrk="1" latinLnBrk="0" hangingPunct="1">
        <a:spcBef>
          <a:spcPct val="20000"/>
        </a:spcBef>
        <a:buClr>
          <a:schemeClr val="accent6"/>
        </a:buClr>
        <a:buSzPct val="100000"/>
        <a:buFont typeface="Arial"/>
        <a:buChar char="•"/>
        <a:defRPr kumimoji="0" sz="2600" kern="1200" baseline="0">
          <a:solidFill>
            <a:schemeClr val="tx1"/>
          </a:solidFill>
          <a:latin typeface="+mn-lt"/>
          <a:ea typeface="+mn-ea"/>
          <a:cs typeface="+mn-cs"/>
        </a:defRPr>
      </a:lvl7pPr>
      <a:lvl8pPr marL="3056556" indent="-261244" algn="l" rtl="0" eaLnBrk="1" latinLnBrk="0" hangingPunct="1">
        <a:spcBef>
          <a:spcPct val="20000"/>
        </a:spcBef>
        <a:buClr>
          <a:schemeClr val="accent6"/>
        </a:buClr>
        <a:buFont typeface="Arial"/>
        <a:buChar char="▪"/>
        <a:defRPr kumimoji="0" sz="2300" kern="1200">
          <a:solidFill>
            <a:schemeClr val="tx1"/>
          </a:solidFill>
          <a:latin typeface="+mn-lt"/>
          <a:ea typeface="+mn-ea"/>
          <a:cs typeface="+mn-cs"/>
        </a:defRPr>
      </a:lvl8pPr>
      <a:lvl9pPr marL="3330862" indent="-261244" algn="l" rtl="0" eaLnBrk="1" latinLnBrk="0" hangingPunct="1">
        <a:spcBef>
          <a:spcPct val="20000"/>
        </a:spcBef>
        <a:buClr>
          <a:schemeClr val="accent6"/>
        </a:buClr>
        <a:buFont typeface="Arial"/>
        <a:buChar char="•"/>
        <a:defRPr kumimoji="0" sz="23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653110" algn="l" rtl="0" eaLnBrk="1" latinLnBrk="0" hangingPunct="1">
        <a:defRPr kumimoji="0" kern="1200">
          <a:solidFill>
            <a:schemeClr val="tx1"/>
          </a:solidFill>
          <a:latin typeface="+mn-lt"/>
          <a:ea typeface="+mn-ea"/>
          <a:cs typeface="+mn-cs"/>
        </a:defRPr>
      </a:lvl2pPr>
      <a:lvl3pPr marL="1306220" algn="l" rtl="0" eaLnBrk="1" latinLnBrk="0" hangingPunct="1">
        <a:defRPr kumimoji="0" kern="1200">
          <a:solidFill>
            <a:schemeClr val="tx1"/>
          </a:solidFill>
          <a:latin typeface="+mn-lt"/>
          <a:ea typeface="+mn-ea"/>
          <a:cs typeface="+mn-cs"/>
        </a:defRPr>
      </a:lvl3pPr>
      <a:lvl4pPr marL="1959331" algn="l" rtl="0" eaLnBrk="1" latinLnBrk="0" hangingPunct="1">
        <a:defRPr kumimoji="0" kern="1200">
          <a:solidFill>
            <a:schemeClr val="tx1"/>
          </a:solidFill>
          <a:latin typeface="+mn-lt"/>
          <a:ea typeface="+mn-ea"/>
          <a:cs typeface="+mn-cs"/>
        </a:defRPr>
      </a:lvl4pPr>
      <a:lvl5pPr marL="2612441" algn="l" rtl="0" eaLnBrk="1" latinLnBrk="0" hangingPunct="1">
        <a:defRPr kumimoji="0" kern="1200">
          <a:solidFill>
            <a:schemeClr val="tx1"/>
          </a:solidFill>
          <a:latin typeface="+mn-lt"/>
          <a:ea typeface="+mn-ea"/>
          <a:cs typeface="+mn-cs"/>
        </a:defRPr>
      </a:lvl5pPr>
      <a:lvl6pPr marL="3265551" algn="l" rtl="0" eaLnBrk="1" latinLnBrk="0" hangingPunct="1">
        <a:defRPr kumimoji="0" kern="1200">
          <a:solidFill>
            <a:schemeClr val="tx1"/>
          </a:solidFill>
          <a:latin typeface="+mn-lt"/>
          <a:ea typeface="+mn-ea"/>
          <a:cs typeface="+mn-cs"/>
        </a:defRPr>
      </a:lvl6pPr>
      <a:lvl7pPr marL="3918661" algn="l" rtl="0" eaLnBrk="1" latinLnBrk="0" hangingPunct="1">
        <a:defRPr kumimoji="0" kern="1200">
          <a:solidFill>
            <a:schemeClr val="tx1"/>
          </a:solidFill>
          <a:latin typeface="+mn-lt"/>
          <a:ea typeface="+mn-ea"/>
          <a:cs typeface="+mn-cs"/>
        </a:defRPr>
      </a:lvl7pPr>
      <a:lvl8pPr marL="4571771" algn="l" rtl="0" eaLnBrk="1" latinLnBrk="0" hangingPunct="1">
        <a:defRPr kumimoji="0" kern="1200">
          <a:solidFill>
            <a:schemeClr val="tx1"/>
          </a:solidFill>
          <a:latin typeface="+mn-lt"/>
          <a:ea typeface="+mn-ea"/>
          <a:cs typeface="+mn-cs"/>
        </a:defRPr>
      </a:lvl8pPr>
      <a:lvl9pPr marL="5224882"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365290"/>
            <a:ext cx="7415927" cy="2838926"/>
          </a:xfrm>
          <a:prstGeom prst="rect">
            <a:avLst/>
          </a:prstGeom>
          <a:noFill/>
          <a:ln/>
        </p:spPr>
        <p:txBody>
          <a:bodyPr wrap="square" lIns="0" tIns="0" rIns="0" bIns="0" rtlCol="0" anchor="t"/>
          <a:lstStyle/>
          <a:p>
            <a:pPr marL="0" indent="0">
              <a:lnSpc>
                <a:spcPts val="7450"/>
              </a:lnSpc>
              <a:buNone/>
            </a:pPr>
            <a:r>
              <a:rPr lang="en-US" sz="5950" b="1" dirty="0">
                <a:solidFill>
                  <a:srgbClr val="F0FCFF"/>
                </a:solidFill>
                <a:latin typeface="Spline Sans Bold" pitchFamily="34" charset="0"/>
                <a:ea typeface="Spline Sans Bold" pitchFamily="34" charset="-122"/>
                <a:cs typeface="Spline Sans Bold" pitchFamily="34" charset="-120"/>
              </a:rPr>
              <a:t>Password Generator: Secure and Customizable</a:t>
            </a:r>
            <a:endParaRPr lang="en-US" sz="5950" dirty="0"/>
          </a:p>
        </p:txBody>
      </p:sp>
      <p:sp>
        <p:nvSpPr>
          <p:cNvPr id="4" name="Text 1"/>
          <p:cNvSpPr/>
          <p:nvPr/>
        </p:nvSpPr>
        <p:spPr>
          <a:xfrm>
            <a:off x="6350437" y="4574500"/>
            <a:ext cx="7415927" cy="158019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Introducing a powerful password generator that combines security and flexibility. With this tool, you can create unique, strong passwords tailored to your specific needs, ensuring the protection of your online accounts.</a:t>
            </a:r>
            <a:endParaRPr lang="en-US" sz="1900" dirty="0"/>
          </a:p>
        </p:txBody>
      </p:sp>
      <p:sp>
        <p:nvSpPr>
          <p:cNvPr id="7" name="Text 3"/>
          <p:cNvSpPr/>
          <p:nvPr/>
        </p:nvSpPr>
        <p:spPr>
          <a:xfrm>
            <a:off x="6350437" y="6154698"/>
            <a:ext cx="2522339" cy="419968"/>
          </a:xfrm>
          <a:prstGeom prst="rect">
            <a:avLst/>
          </a:prstGeom>
          <a:noFill/>
          <a:ln/>
        </p:spPr>
        <p:txBody>
          <a:bodyPr wrap="none" lIns="0" tIns="0" rIns="0" bIns="0" rtlCol="0" anchor="t"/>
          <a:lstStyle/>
          <a:p>
            <a:pPr marL="0" indent="0" algn="l">
              <a:lnSpc>
                <a:spcPts val="3400"/>
              </a:lnSpc>
              <a:buNone/>
            </a:pPr>
            <a:r>
              <a:rPr lang="en-US" sz="2400" b="1" dirty="0">
                <a:solidFill>
                  <a:srgbClr val="E0E4E6"/>
                </a:solidFill>
                <a:latin typeface="Barlow Bold" pitchFamily="34" charset="0"/>
                <a:ea typeface="Barlow Bold" pitchFamily="34" charset="-122"/>
                <a:cs typeface="Barlow Bold" pitchFamily="34" charset="-120"/>
              </a:rPr>
              <a:t>by </a:t>
            </a:r>
            <a:endParaRPr lang="en-IN" sz="2400" b="1" dirty="0">
              <a:solidFill>
                <a:srgbClr val="E0E4E6"/>
              </a:solidFill>
              <a:latin typeface="Barlow Bold" pitchFamily="34" charset="0"/>
              <a:ea typeface="Barlow Bold" pitchFamily="34" charset="-122"/>
              <a:cs typeface="Barlow Bold" pitchFamily="34" charset="-120"/>
            </a:endParaRPr>
          </a:p>
          <a:p>
            <a:pPr marL="0" indent="0" algn="l">
              <a:lnSpc>
                <a:spcPts val="3400"/>
              </a:lnSpc>
              <a:buNone/>
            </a:pPr>
            <a:r>
              <a:rPr lang="en-IN" sz="2400" b="1" dirty="0" err="1">
                <a:solidFill>
                  <a:srgbClr val="E0E4E6"/>
                </a:solidFill>
                <a:latin typeface="Barlow Bold" pitchFamily="34" charset="0"/>
                <a:ea typeface="Barlow Bold" pitchFamily="34" charset="-122"/>
                <a:cs typeface="Barlow Bold" pitchFamily="34" charset="-120"/>
              </a:rPr>
              <a:t>Pulkit</a:t>
            </a:r>
            <a:r>
              <a:rPr lang="en-US" sz="2400" b="1" dirty="0">
                <a:solidFill>
                  <a:srgbClr val="E0E4E6"/>
                </a:solidFill>
                <a:latin typeface="Barlow Bold" pitchFamily="34" charset="0"/>
                <a:ea typeface="Barlow Bold" pitchFamily="34" charset="-122"/>
                <a:cs typeface="Barlow Bold" pitchFamily="34" charset="-120"/>
              </a:rPr>
              <a:t> </a:t>
            </a:r>
            <a:r>
              <a:rPr lang="en-US" sz="2400" b="1" dirty="0" err="1">
                <a:solidFill>
                  <a:srgbClr val="E0E4E6"/>
                </a:solidFill>
                <a:latin typeface="Barlow Bold" pitchFamily="34" charset="0"/>
                <a:ea typeface="Barlow Bold" pitchFamily="34" charset="-122"/>
                <a:cs typeface="Barlow Bold" pitchFamily="34" charset="-120"/>
              </a:rPr>
              <a:t>Srivastav</a:t>
            </a:r>
            <a:r>
              <a:rPr lang="en-IN" sz="2400" b="1" dirty="0">
                <a:solidFill>
                  <a:srgbClr val="E0E4E6"/>
                </a:solidFill>
                <a:latin typeface="Barlow Bold" pitchFamily="34" charset="0"/>
                <a:ea typeface="Barlow Bold" pitchFamily="34" charset="-122"/>
                <a:cs typeface="Barlow Bold" pitchFamily="34" charset="-120"/>
              </a:rPr>
              <a:t> [RA2311028030040]</a:t>
            </a:r>
          </a:p>
          <a:p>
            <a:pPr marL="0" indent="0" algn="l">
              <a:lnSpc>
                <a:spcPts val="3400"/>
              </a:lnSpc>
              <a:buNone/>
            </a:pPr>
            <a:r>
              <a:rPr lang="en-IN" sz="2400" b="1" dirty="0" err="1">
                <a:solidFill>
                  <a:srgbClr val="E0E4E6"/>
                </a:solidFill>
                <a:latin typeface="Barlow Bold" pitchFamily="34" charset="0"/>
                <a:ea typeface="Barlow Bold" pitchFamily="34" charset="-122"/>
              </a:rPr>
              <a:t>Prateek</a:t>
            </a:r>
            <a:r>
              <a:rPr lang="en-IN" sz="2400" b="1" dirty="0">
                <a:solidFill>
                  <a:srgbClr val="E0E4E6"/>
                </a:solidFill>
                <a:latin typeface="Barlow Bold" pitchFamily="34" charset="0"/>
                <a:ea typeface="Barlow Bold" pitchFamily="34" charset="-122"/>
              </a:rPr>
              <a:t> Kumar </a:t>
            </a:r>
            <a:r>
              <a:rPr lang="en-IN" sz="2400" b="1">
                <a:solidFill>
                  <a:srgbClr val="E0E4E6"/>
                </a:solidFill>
                <a:latin typeface="Barlow Bold" pitchFamily="34" charset="0"/>
                <a:ea typeface="Barlow Bold" pitchFamily="34" charset="-122"/>
              </a:rPr>
              <a:t>Srivastava [RA2311028030009]</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771525"/>
            <a:ext cx="7415927" cy="1371600"/>
          </a:xfrm>
          <a:prstGeom prst="rect">
            <a:avLst/>
          </a:prstGeom>
          <a:noFill/>
          <a:ln/>
        </p:spPr>
        <p:txBody>
          <a:bodyPr wrap="squar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Introduction to Password Generators</a:t>
            </a:r>
            <a:endParaRPr lang="en-US" sz="4300" dirty="0"/>
          </a:p>
        </p:txBody>
      </p:sp>
      <p:sp>
        <p:nvSpPr>
          <p:cNvPr id="4" name="Shape 1"/>
          <p:cNvSpPr/>
          <p:nvPr/>
        </p:nvSpPr>
        <p:spPr>
          <a:xfrm>
            <a:off x="6350437" y="2791063"/>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6556891" y="2904173"/>
            <a:ext cx="142399"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1</a:t>
            </a:r>
            <a:endParaRPr lang="en-US" sz="2550" dirty="0"/>
          </a:p>
        </p:txBody>
      </p:sp>
      <p:sp>
        <p:nvSpPr>
          <p:cNvPr id="6" name="Text 3"/>
          <p:cNvSpPr/>
          <p:nvPr/>
        </p:nvSpPr>
        <p:spPr>
          <a:xfrm>
            <a:off x="7152680" y="279106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Secure Passwords</a:t>
            </a:r>
            <a:endParaRPr lang="en-US" sz="2150" dirty="0"/>
          </a:p>
        </p:txBody>
      </p:sp>
      <p:sp>
        <p:nvSpPr>
          <p:cNvPr id="7" name="Text 4"/>
          <p:cNvSpPr/>
          <p:nvPr/>
        </p:nvSpPr>
        <p:spPr>
          <a:xfrm>
            <a:off x="7152680" y="3282077"/>
            <a:ext cx="2782372" cy="1975247"/>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Password generators create complex, random passwords that are resistant to hacking and data breaches.</a:t>
            </a:r>
            <a:endParaRPr lang="en-US" sz="1900" dirty="0"/>
          </a:p>
        </p:txBody>
      </p:sp>
      <p:sp>
        <p:nvSpPr>
          <p:cNvPr id="8" name="Shape 5"/>
          <p:cNvSpPr/>
          <p:nvPr/>
        </p:nvSpPr>
        <p:spPr>
          <a:xfrm>
            <a:off x="10181868" y="2791063"/>
            <a:ext cx="555427" cy="555427"/>
          </a:xfrm>
          <a:prstGeom prst="roundRect">
            <a:avLst>
              <a:gd name="adj" fmla="val 66675"/>
            </a:avLst>
          </a:prstGeom>
          <a:solidFill>
            <a:srgbClr val="0A081B"/>
          </a:solidFill>
          <a:ln w="30480">
            <a:solidFill>
              <a:srgbClr val="29DDDA"/>
            </a:solidFill>
            <a:prstDash val="solid"/>
          </a:ln>
        </p:spPr>
      </p:sp>
      <p:sp>
        <p:nvSpPr>
          <p:cNvPr id="9" name="Text 6"/>
          <p:cNvSpPr/>
          <p:nvPr/>
        </p:nvSpPr>
        <p:spPr>
          <a:xfrm>
            <a:off x="10368082" y="2904173"/>
            <a:ext cx="182999"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2</a:t>
            </a:r>
            <a:endParaRPr lang="en-US" sz="2550" dirty="0"/>
          </a:p>
        </p:txBody>
      </p:sp>
      <p:sp>
        <p:nvSpPr>
          <p:cNvPr id="10" name="Text 7"/>
          <p:cNvSpPr/>
          <p:nvPr/>
        </p:nvSpPr>
        <p:spPr>
          <a:xfrm>
            <a:off x="10984111" y="279106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Customization</a:t>
            </a:r>
            <a:endParaRPr lang="en-US" sz="2150" dirty="0"/>
          </a:p>
        </p:txBody>
      </p:sp>
      <p:sp>
        <p:nvSpPr>
          <p:cNvPr id="11" name="Text 8"/>
          <p:cNvSpPr/>
          <p:nvPr/>
        </p:nvSpPr>
        <p:spPr>
          <a:xfrm>
            <a:off x="10984111" y="3282077"/>
            <a:ext cx="2782372" cy="2370296"/>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Users can customize password length, character types, and other preferences to fit their specific requirements.</a:t>
            </a:r>
            <a:endParaRPr lang="en-US" sz="1900" dirty="0"/>
          </a:p>
        </p:txBody>
      </p:sp>
      <p:sp>
        <p:nvSpPr>
          <p:cNvPr id="12" name="Shape 9"/>
          <p:cNvSpPr/>
          <p:nvPr/>
        </p:nvSpPr>
        <p:spPr>
          <a:xfrm>
            <a:off x="6350437" y="6176843"/>
            <a:ext cx="555427" cy="555427"/>
          </a:xfrm>
          <a:prstGeom prst="roundRect">
            <a:avLst>
              <a:gd name="adj" fmla="val 66675"/>
            </a:avLst>
          </a:prstGeom>
          <a:solidFill>
            <a:srgbClr val="0A081B"/>
          </a:solidFill>
          <a:ln w="30480">
            <a:solidFill>
              <a:srgbClr val="37A7E7"/>
            </a:solidFill>
            <a:prstDash val="solid"/>
          </a:ln>
        </p:spPr>
      </p:sp>
      <p:sp>
        <p:nvSpPr>
          <p:cNvPr id="13" name="Text 10"/>
          <p:cNvSpPr/>
          <p:nvPr/>
        </p:nvSpPr>
        <p:spPr>
          <a:xfrm>
            <a:off x="6531769" y="6289953"/>
            <a:ext cx="192762"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3</a:t>
            </a:r>
            <a:endParaRPr lang="en-US" sz="2550" dirty="0"/>
          </a:p>
        </p:txBody>
      </p:sp>
      <p:sp>
        <p:nvSpPr>
          <p:cNvPr id="14" name="Text 11"/>
          <p:cNvSpPr/>
          <p:nvPr/>
        </p:nvSpPr>
        <p:spPr>
          <a:xfrm>
            <a:off x="7152680" y="617684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Convenience</a:t>
            </a:r>
            <a:endParaRPr lang="en-US" sz="2150" dirty="0"/>
          </a:p>
        </p:txBody>
      </p:sp>
      <p:sp>
        <p:nvSpPr>
          <p:cNvPr id="15" name="Text 12"/>
          <p:cNvSpPr/>
          <p:nvPr/>
        </p:nvSpPr>
        <p:spPr>
          <a:xfrm>
            <a:off x="7152680" y="6667857"/>
            <a:ext cx="6613684" cy="790099"/>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Automatic password generation saves time and eliminates the need to manually create and remember passwords.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464832"/>
            <a:ext cx="9514880"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The Importance of Strong Passwords</a:t>
            </a:r>
            <a:endParaRPr lang="en-US" sz="4300" dirty="0"/>
          </a:p>
        </p:txBody>
      </p:sp>
      <p:sp>
        <p:nvSpPr>
          <p:cNvPr id="3" name="Text 1"/>
          <p:cNvSpPr/>
          <p:nvPr/>
        </p:nvSpPr>
        <p:spPr>
          <a:xfrm>
            <a:off x="864037" y="376773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Preventing Fraud</a:t>
            </a:r>
            <a:endParaRPr lang="en-US" sz="2150" dirty="0"/>
          </a:p>
        </p:txBody>
      </p:sp>
      <p:sp>
        <p:nvSpPr>
          <p:cNvPr id="4" name="Text 2"/>
          <p:cNvSpPr/>
          <p:nvPr/>
        </p:nvSpPr>
        <p:spPr>
          <a:xfrm>
            <a:off x="864037" y="4357449"/>
            <a:ext cx="3898821" cy="118514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Strong, unique passwords help protect against unauthorized access and identity theft.</a:t>
            </a:r>
            <a:endParaRPr lang="en-US" sz="1900" dirty="0"/>
          </a:p>
        </p:txBody>
      </p:sp>
      <p:sp>
        <p:nvSpPr>
          <p:cNvPr id="5" name="Text 3"/>
          <p:cNvSpPr/>
          <p:nvPr/>
        </p:nvSpPr>
        <p:spPr>
          <a:xfrm>
            <a:off x="5372695" y="376773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Data Protection</a:t>
            </a:r>
            <a:endParaRPr lang="en-US" sz="2150" dirty="0"/>
          </a:p>
        </p:txBody>
      </p:sp>
      <p:sp>
        <p:nvSpPr>
          <p:cNvPr id="6" name="Text 4"/>
          <p:cNvSpPr/>
          <p:nvPr/>
        </p:nvSpPr>
        <p:spPr>
          <a:xfrm>
            <a:off x="5372695" y="4357449"/>
            <a:ext cx="3898821" cy="118514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Secure passwords are crucial for safeguarding sensitive information and personal data.</a:t>
            </a:r>
            <a:endParaRPr lang="en-US" sz="1900" dirty="0"/>
          </a:p>
        </p:txBody>
      </p:sp>
      <p:sp>
        <p:nvSpPr>
          <p:cNvPr id="7" name="Text 5"/>
          <p:cNvSpPr/>
          <p:nvPr/>
        </p:nvSpPr>
        <p:spPr>
          <a:xfrm>
            <a:off x="9881354" y="3767733"/>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Online Safety</a:t>
            </a:r>
            <a:endParaRPr lang="en-US" sz="2150" dirty="0"/>
          </a:p>
        </p:txBody>
      </p:sp>
      <p:sp>
        <p:nvSpPr>
          <p:cNvPr id="8" name="Text 6"/>
          <p:cNvSpPr/>
          <p:nvPr/>
        </p:nvSpPr>
        <p:spPr>
          <a:xfrm>
            <a:off x="9881354" y="4357449"/>
            <a:ext cx="3898821" cy="118514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Robust password practices contribute to overall online security and peace of mind.</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148"/>
          </a:xfrm>
          <a:prstGeom prst="rect">
            <a:avLst/>
          </a:prstGeom>
        </p:spPr>
      </p:pic>
      <p:sp>
        <p:nvSpPr>
          <p:cNvPr id="3" name="Text 0"/>
          <p:cNvSpPr/>
          <p:nvPr/>
        </p:nvSpPr>
        <p:spPr>
          <a:xfrm>
            <a:off x="6284000" y="626626"/>
            <a:ext cx="7548801" cy="1266111"/>
          </a:xfrm>
          <a:prstGeom prst="rect">
            <a:avLst/>
          </a:prstGeom>
          <a:noFill/>
          <a:ln/>
        </p:spPr>
        <p:txBody>
          <a:bodyPr wrap="square" lIns="0" tIns="0" rIns="0" bIns="0" rtlCol="0" anchor="t"/>
          <a:lstStyle/>
          <a:p>
            <a:pPr marL="0" indent="0">
              <a:lnSpc>
                <a:spcPts val="4950"/>
              </a:lnSpc>
              <a:buNone/>
            </a:pPr>
            <a:r>
              <a:rPr lang="en-US" sz="3950" b="1" dirty="0">
                <a:solidFill>
                  <a:srgbClr val="F0FCFF"/>
                </a:solidFill>
                <a:latin typeface="Spline Sans Bold" pitchFamily="34" charset="0"/>
                <a:ea typeface="Spline Sans Bold" pitchFamily="34" charset="-122"/>
                <a:cs typeface="Spline Sans Bold" pitchFamily="34" charset="-120"/>
              </a:rPr>
              <a:t>Generating Passwords with Java</a:t>
            </a:r>
            <a:endParaRPr lang="en-US" sz="3950" dirty="0"/>
          </a:p>
        </p:txBody>
      </p:sp>
      <p:sp>
        <p:nvSpPr>
          <p:cNvPr id="4" name="Shape 1"/>
          <p:cNvSpPr/>
          <p:nvPr/>
        </p:nvSpPr>
        <p:spPr>
          <a:xfrm>
            <a:off x="6610588" y="2234565"/>
            <a:ext cx="30480" cy="5369957"/>
          </a:xfrm>
          <a:prstGeom prst="roundRect">
            <a:avLst>
              <a:gd name="adj" fmla="val 1121538"/>
            </a:avLst>
          </a:prstGeom>
          <a:solidFill>
            <a:srgbClr val="FFFFFF">
              <a:alpha val="24000"/>
            </a:srgbClr>
          </a:solidFill>
          <a:ln/>
        </p:spPr>
      </p:sp>
      <p:sp>
        <p:nvSpPr>
          <p:cNvPr id="5" name="Shape 2"/>
          <p:cNvSpPr/>
          <p:nvPr/>
        </p:nvSpPr>
        <p:spPr>
          <a:xfrm>
            <a:off x="6851690" y="2732008"/>
            <a:ext cx="797600" cy="30480"/>
          </a:xfrm>
          <a:prstGeom prst="roundRect">
            <a:avLst>
              <a:gd name="adj" fmla="val 1121538"/>
            </a:avLst>
          </a:prstGeom>
          <a:solidFill>
            <a:srgbClr val="16FFBB"/>
          </a:solidFill>
          <a:ln/>
        </p:spPr>
      </p:sp>
      <p:sp>
        <p:nvSpPr>
          <p:cNvPr id="6" name="Shape 3"/>
          <p:cNvSpPr/>
          <p:nvPr/>
        </p:nvSpPr>
        <p:spPr>
          <a:xfrm>
            <a:off x="6369487" y="2490907"/>
            <a:ext cx="512683" cy="512683"/>
          </a:xfrm>
          <a:prstGeom prst="roundRect">
            <a:avLst>
              <a:gd name="adj" fmla="val 66678"/>
            </a:avLst>
          </a:prstGeom>
          <a:solidFill>
            <a:srgbClr val="0A081B"/>
          </a:solidFill>
          <a:ln w="22860">
            <a:solidFill>
              <a:srgbClr val="16FFBB"/>
            </a:solidFill>
            <a:prstDash val="solid"/>
          </a:ln>
        </p:spPr>
      </p:sp>
      <p:sp>
        <p:nvSpPr>
          <p:cNvPr id="7" name="Text 4"/>
          <p:cNvSpPr/>
          <p:nvPr/>
        </p:nvSpPr>
        <p:spPr>
          <a:xfrm>
            <a:off x="6560106" y="2595324"/>
            <a:ext cx="131445" cy="303848"/>
          </a:xfrm>
          <a:prstGeom prst="rect">
            <a:avLst/>
          </a:prstGeom>
          <a:noFill/>
          <a:ln/>
        </p:spPr>
        <p:txBody>
          <a:bodyPr wrap="none" lIns="0" tIns="0" rIns="0" bIns="0" rtlCol="0" anchor="t"/>
          <a:lstStyle/>
          <a:p>
            <a:pPr marL="0" indent="0" algn="ctr">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1</a:t>
            </a:r>
            <a:endParaRPr lang="en-US" sz="2350" dirty="0"/>
          </a:p>
        </p:txBody>
      </p:sp>
      <p:sp>
        <p:nvSpPr>
          <p:cNvPr id="8" name="Text 5"/>
          <p:cNvSpPr/>
          <p:nvPr/>
        </p:nvSpPr>
        <p:spPr>
          <a:xfrm>
            <a:off x="7879199" y="2462451"/>
            <a:ext cx="3622358" cy="316468"/>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Random Character Generation</a:t>
            </a:r>
            <a:endParaRPr lang="en-US" sz="1950" dirty="0"/>
          </a:p>
        </p:txBody>
      </p:sp>
      <p:sp>
        <p:nvSpPr>
          <p:cNvPr id="9" name="Text 6"/>
          <p:cNvSpPr/>
          <p:nvPr/>
        </p:nvSpPr>
        <p:spPr>
          <a:xfrm>
            <a:off x="7879199" y="2915603"/>
            <a:ext cx="5953601" cy="729139"/>
          </a:xfrm>
          <a:prstGeom prst="rect">
            <a:avLst/>
          </a:prstGeom>
          <a:noFill/>
          <a:ln/>
        </p:spPr>
        <p:txBody>
          <a:bodyPr wrap="square" lIns="0" tIns="0" rIns="0" bIns="0" rtlCol="0" anchor="t"/>
          <a:lstStyle/>
          <a:p>
            <a:pPr marL="0" indent="0" algn="l">
              <a:lnSpc>
                <a:spcPts val="2850"/>
              </a:lnSpc>
              <a:buNone/>
            </a:pPr>
            <a:r>
              <a:rPr lang="en-US" sz="1750" dirty="0">
                <a:solidFill>
                  <a:srgbClr val="E0E4E6"/>
                </a:solidFill>
                <a:latin typeface="Barlow" pitchFamily="34" charset="0"/>
                <a:ea typeface="Barlow" pitchFamily="34" charset="-122"/>
                <a:cs typeface="Barlow" pitchFamily="34" charset="-120"/>
              </a:rPr>
              <a:t>Use Java's built-in random number generator to create a sequence of characters for the password.</a:t>
            </a:r>
            <a:endParaRPr lang="en-US" sz="1750" dirty="0"/>
          </a:p>
        </p:txBody>
      </p:sp>
      <p:sp>
        <p:nvSpPr>
          <p:cNvPr id="10" name="Shape 7"/>
          <p:cNvSpPr/>
          <p:nvPr/>
        </p:nvSpPr>
        <p:spPr>
          <a:xfrm>
            <a:off x="6851690" y="4597956"/>
            <a:ext cx="797600" cy="30480"/>
          </a:xfrm>
          <a:prstGeom prst="roundRect">
            <a:avLst>
              <a:gd name="adj" fmla="val 1121538"/>
            </a:avLst>
          </a:prstGeom>
          <a:solidFill>
            <a:srgbClr val="29DDDA"/>
          </a:solidFill>
          <a:ln/>
        </p:spPr>
      </p:sp>
      <p:sp>
        <p:nvSpPr>
          <p:cNvPr id="11" name="Shape 8"/>
          <p:cNvSpPr/>
          <p:nvPr/>
        </p:nvSpPr>
        <p:spPr>
          <a:xfrm>
            <a:off x="6369487" y="4356854"/>
            <a:ext cx="512683" cy="512683"/>
          </a:xfrm>
          <a:prstGeom prst="roundRect">
            <a:avLst>
              <a:gd name="adj" fmla="val 66678"/>
            </a:avLst>
          </a:prstGeom>
          <a:solidFill>
            <a:srgbClr val="0A081B"/>
          </a:solidFill>
          <a:ln w="22860">
            <a:solidFill>
              <a:srgbClr val="29DDDA"/>
            </a:solidFill>
            <a:prstDash val="solid"/>
          </a:ln>
        </p:spPr>
      </p:sp>
      <p:sp>
        <p:nvSpPr>
          <p:cNvPr id="12" name="Text 9"/>
          <p:cNvSpPr/>
          <p:nvPr/>
        </p:nvSpPr>
        <p:spPr>
          <a:xfrm>
            <a:off x="6541294" y="4461272"/>
            <a:ext cx="168950" cy="303848"/>
          </a:xfrm>
          <a:prstGeom prst="rect">
            <a:avLst/>
          </a:prstGeom>
          <a:noFill/>
          <a:ln/>
        </p:spPr>
        <p:txBody>
          <a:bodyPr wrap="none" lIns="0" tIns="0" rIns="0" bIns="0" rtlCol="0" anchor="t"/>
          <a:lstStyle/>
          <a:p>
            <a:pPr marL="0" indent="0" algn="ctr">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2</a:t>
            </a:r>
            <a:endParaRPr lang="en-US" sz="2350" dirty="0"/>
          </a:p>
        </p:txBody>
      </p:sp>
      <p:sp>
        <p:nvSpPr>
          <p:cNvPr id="13" name="Text 10"/>
          <p:cNvSpPr/>
          <p:nvPr/>
        </p:nvSpPr>
        <p:spPr>
          <a:xfrm>
            <a:off x="7879199" y="4328398"/>
            <a:ext cx="2722007" cy="316468"/>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Customization Options</a:t>
            </a:r>
            <a:endParaRPr lang="en-US" sz="1950" dirty="0"/>
          </a:p>
        </p:txBody>
      </p:sp>
      <p:sp>
        <p:nvSpPr>
          <p:cNvPr id="14" name="Text 11"/>
          <p:cNvSpPr/>
          <p:nvPr/>
        </p:nvSpPr>
        <p:spPr>
          <a:xfrm>
            <a:off x="7879199" y="4781550"/>
            <a:ext cx="5953601" cy="729139"/>
          </a:xfrm>
          <a:prstGeom prst="rect">
            <a:avLst/>
          </a:prstGeom>
          <a:noFill/>
          <a:ln/>
        </p:spPr>
        <p:txBody>
          <a:bodyPr wrap="square" lIns="0" tIns="0" rIns="0" bIns="0" rtlCol="0" anchor="t"/>
          <a:lstStyle/>
          <a:p>
            <a:pPr marL="0" indent="0" algn="l">
              <a:lnSpc>
                <a:spcPts val="2850"/>
              </a:lnSpc>
              <a:buNone/>
            </a:pPr>
            <a:r>
              <a:rPr lang="en-US" sz="1750" dirty="0">
                <a:solidFill>
                  <a:srgbClr val="E0E4E6"/>
                </a:solidFill>
                <a:latin typeface="Barlow" pitchFamily="34" charset="0"/>
                <a:ea typeface="Barlow" pitchFamily="34" charset="-122"/>
                <a:cs typeface="Barlow" pitchFamily="34" charset="-120"/>
              </a:rPr>
              <a:t>Incorporate user preferences for password length, character types, and other settings.</a:t>
            </a:r>
            <a:endParaRPr lang="en-US" sz="1750" dirty="0"/>
          </a:p>
        </p:txBody>
      </p:sp>
      <p:sp>
        <p:nvSpPr>
          <p:cNvPr id="15" name="Shape 12"/>
          <p:cNvSpPr/>
          <p:nvPr/>
        </p:nvSpPr>
        <p:spPr>
          <a:xfrm>
            <a:off x="6851690" y="6463903"/>
            <a:ext cx="797600" cy="30480"/>
          </a:xfrm>
          <a:prstGeom prst="roundRect">
            <a:avLst>
              <a:gd name="adj" fmla="val 1121538"/>
            </a:avLst>
          </a:prstGeom>
          <a:solidFill>
            <a:srgbClr val="37A7E7"/>
          </a:solidFill>
          <a:ln/>
        </p:spPr>
      </p:sp>
      <p:sp>
        <p:nvSpPr>
          <p:cNvPr id="16" name="Shape 13"/>
          <p:cNvSpPr/>
          <p:nvPr/>
        </p:nvSpPr>
        <p:spPr>
          <a:xfrm>
            <a:off x="6369487" y="6222802"/>
            <a:ext cx="512683" cy="512683"/>
          </a:xfrm>
          <a:prstGeom prst="roundRect">
            <a:avLst>
              <a:gd name="adj" fmla="val 66678"/>
            </a:avLst>
          </a:prstGeom>
          <a:solidFill>
            <a:srgbClr val="0A081B"/>
          </a:solidFill>
          <a:ln w="22860">
            <a:solidFill>
              <a:srgbClr val="37A7E7"/>
            </a:solidFill>
            <a:prstDash val="solid"/>
          </a:ln>
        </p:spPr>
      </p:sp>
      <p:sp>
        <p:nvSpPr>
          <p:cNvPr id="17" name="Text 14"/>
          <p:cNvSpPr/>
          <p:nvPr/>
        </p:nvSpPr>
        <p:spPr>
          <a:xfrm>
            <a:off x="6536888" y="6327219"/>
            <a:ext cx="177879" cy="303848"/>
          </a:xfrm>
          <a:prstGeom prst="rect">
            <a:avLst/>
          </a:prstGeom>
          <a:noFill/>
          <a:ln/>
        </p:spPr>
        <p:txBody>
          <a:bodyPr wrap="none" lIns="0" tIns="0" rIns="0" bIns="0" rtlCol="0" anchor="t"/>
          <a:lstStyle/>
          <a:p>
            <a:pPr marL="0" indent="0" algn="ctr">
              <a:lnSpc>
                <a:spcPts val="2350"/>
              </a:lnSpc>
              <a:buNone/>
            </a:pPr>
            <a:r>
              <a:rPr lang="en-US" sz="2350" b="1" dirty="0">
                <a:solidFill>
                  <a:srgbClr val="E0E4E6"/>
                </a:solidFill>
                <a:latin typeface="Spline Sans Bold" pitchFamily="34" charset="0"/>
                <a:ea typeface="Spline Sans Bold" pitchFamily="34" charset="-122"/>
                <a:cs typeface="Spline Sans Bold" pitchFamily="34" charset="-120"/>
              </a:rPr>
              <a:t>3</a:t>
            </a:r>
            <a:endParaRPr lang="en-US" sz="2350" dirty="0"/>
          </a:p>
        </p:txBody>
      </p:sp>
      <p:sp>
        <p:nvSpPr>
          <p:cNvPr id="18" name="Text 15"/>
          <p:cNvSpPr/>
          <p:nvPr/>
        </p:nvSpPr>
        <p:spPr>
          <a:xfrm>
            <a:off x="7879199" y="6194346"/>
            <a:ext cx="2532102" cy="316468"/>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Password Validation</a:t>
            </a:r>
            <a:endParaRPr lang="en-US" sz="1950" dirty="0"/>
          </a:p>
        </p:txBody>
      </p:sp>
      <p:sp>
        <p:nvSpPr>
          <p:cNvPr id="19" name="Text 16"/>
          <p:cNvSpPr/>
          <p:nvPr/>
        </p:nvSpPr>
        <p:spPr>
          <a:xfrm>
            <a:off x="7879199" y="6647498"/>
            <a:ext cx="5953601" cy="729139"/>
          </a:xfrm>
          <a:prstGeom prst="rect">
            <a:avLst/>
          </a:prstGeom>
          <a:noFill/>
          <a:ln/>
        </p:spPr>
        <p:txBody>
          <a:bodyPr wrap="square" lIns="0" tIns="0" rIns="0" bIns="0" rtlCol="0" anchor="t"/>
          <a:lstStyle/>
          <a:p>
            <a:pPr marL="0" indent="0" algn="l">
              <a:lnSpc>
                <a:spcPts val="2850"/>
              </a:lnSpc>
              <a:buNone/>
            </a:pPr>
            <a:r>
              <a:rPr lang="en-US" sz="1750" dirty="0">
                <a:solidFill>
                  <a:srgbClr val="E0E4E6"/>
                </a:solidFill>
                <a:latin typeface="Barlow" pitchFamily="34" charset="0"/>
                <a:ea typeface="Barlow" pitchFamily="34" charset="-122"/>
                <a:cs typeface="Barlow" pitchFamily="34" charset="-120"/>
              </a:rPr>
              <a:t>Ensure the generated password meets the desired complexity and security requirements.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3671"/>
          </a:xfrm>
          <a:prstGeom prst="rect">
            <a:avLst/>
          </a:prstGeom>
        </p:spPr>
      </p:pic>
      <p:sp>
        <p:nvSpPr>
          <p:cNvPr id="3" name="Text 0"/>
          <p:cNvSpPr/>
          <p:nvPr/>
        </p:nvSpPr>
        <p:spPr>
          <a:xfrm>
            <a:off x="756999" y="3298388"/>
            <a:ext cx="8068270" cy="600789"/>
          </a:xfrm>
          <a:prstGeom prst="rect">
            <a:avLst/>
          </a:prstGeom>
          <a:noFill/>
          <a:ln/>
        </p:spPr>
        <p:txBody>
          <a:bodyPr wrap="none" lIns="0" tIns="0" rIns="0" bIns="0" rtlCol="0" anchor="t"/>
          <a:lstStyle/>
          <a:p>
            <a:pPr marL="0" indent="0">
              <a:lnSpc>
                <a:spcPts val="4700"/>
              </a:lnSpc>
              <a:buNone/>
            </a:pPr>
            <a:r>
              <a:rPr lang="en-US" sz="3750" b="1" dirty="0">
                <a:solidFill>
                  <a:srgbClr val="F0FCFF"/>
                </a:solidFill>
                <a:latin typeface="Spline Sans Bold" pitchFamily="34" charset="0"/>
                <a:ea typeface="Spline Sans Bold" pitchFamily="34" charset="-122"/>
                <a:cs typeface="Spline Sans Bold" pitchFamily="34" charset="-120"/>
              </a:rPr>
              <a:t>Customizing Password Preferences</a:t>
            </a:r>
            <a:endParaRPr lang="en-US" sz="3750" dirty="0"/>
          </a:p>
        </p:txBody>
      </p:sp>
      <p:sp>
        <p:nvSpPr>
          <p:cNvPr id="4" name="Shape 1"/>
          <p:cNvSpPr/>
          <p:nvPr/>
        </p:nvSpPr>
        <p:spPr>
          <a:xfrm>
            <a:off x="756999" y="4223623"/>
            <a:ext cx="6450092" cy="1600557"/>
          </a:xfrm>
          <a:prstGeom prst="roundRect">
            <a:avLst>
              <a:gd name="adj" fmla="val 20271"/>
            </a:avLst>
          </a:prstGeom>
          <a:solidFill>
            <a:srgbClr val="0A081B"/>
          </a:solidFill>
          <a:ln w="22860">
            <a:solidFill>
              <a:srgbClr val="16FFBB"/>
            </a:solidFill>
            <a:prstDash val="solid"/>
          </a:ln>
        </p:spPr>
      </p:sp>
      <p:sp>
        <p:nvSpPr>
          <p:cNvPr id="5" name="Text 2"/>
          <p:cNvSpPr/>
          <p:nvPr/>
        </p:nvSpPr>
        <p:spPr>
          <a:xfrm>
            <a:off x="996077" y="4462701"/>
            <a:ext cx="2403277" cy="300395"/>
          </a:xfrm>
          <a:prstGeom prst="rect">
            <a:avLst/>
          </a:prstGeom>
          <a:noFill/>
          <a:ln/>
        </p:spPr>
        <p:txBody>
          <a:bodyPr wrap="none" lIns="0" tIns="0" rIns="0" bIns="0" rtlCol="0" anchor="t"/>
          <a:lstStyle/>
          <a:p>
            <a:pPr marL="0" indent="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Password Length</a:t>
            </a:r>
            <a:endParaRPr lang="en-US" sz="1850" dirty="0"/>
          </a:p>
        </p:txBody>
      </p:sp>
      <p:sp>
        <p:nvSpPr>
          <p:cNvPr id="6" name="Text 3"/>
          <p:cNvSpPr/>
          <p:nvPr/>
        </p:nvSpPr>
        <p:spPr>
          <a:xfrm>
            <a:off x="996077" y="4892873"/>
            <a:ext cx="5971937" cy="692229"/>
          </a:xfrm>
          <a:prstGeom prst="rect">
            <a:avLst/>
          </a:prstGeom>
          <a:noFill/>
          <a:ln/>
        </p:spPr>
        <p:txBody>
          <a:bodyPr wrap="square" lIns="0" tIns="0" rIns="0" bIns="0" rtlCol="0" anchor="t"/>
          <a:lstStyle/>
          <a:p>
            <a:pPr marL="0" indent="0">
              <a:lnSpc>
                <a:spcPts val="2700"/>
              </a:lnSpc>
              <a:buNone/>
            </a:pPr>
            <a:r>
              <a:rPr lang="en-US" sz="1700" dirty="0">
                <a:solidFill>
                  <a:srgbClr val="E0E4E6"/>
                </a:solidFill>
                <a:latin typeface="Barlow" pitchFamily="34" charset="0"/>
                <a:ea typeface="Barlow" pitchFamily="34" charset="-122"/>
                <a:cs typeface="Barlow" pitchFamily="34" charset="-120"/>
              </a:rPr>
              <a:t>Allow users to specify the desired length of the generated password, typically 8-16 characters.</a:t>
            </a:r>
            <a:endParaRPr lang="en-US" sz="1700" dirty="0"/>
          </a:p>
        </p:txBody>
      </p:sp>
      <p:sp>
        <p:nvSpPr>
          <p:cNvPr id="7" name="Shape 4"/>
          <p:cNvSpPr/>
          <p:nvPr/>
        </p:nvSpPr>
        <p:spPr>
          <a:xfrm>
            <a:off x="7423309" y="4223623"/>
            <a:ext cx="6450092" cy="1600557"/>
          </a:xfrm>
          <a:prstGeom prst="roundRect">
            <a:avLst>
              <a:gd name="adj" fmla="val 20271"/>
            </a:avLst>
          </a:prstGeom>
          <a:solidFill>
            <a:srgbClr val="0A081B"/>
          </a:solidFill>
          <a:ln w="22860">
            <a:solidFill>
              <a:srgbClr val="29DDDA"/>
            </a:solidFill>
            <a:prstDash val="solid"/>
          </a:ln>
        </p:spPr>
      </p:sp>
      <p:sp>
        <p:nvSpPr>
          <p:cNvPr id="8" name="Text 5"/>
          <p:cNvSpPr/>
          <p:nvPr/>
        </p:nvSpPr>
        <p:spPr>
          <a:xfrm>
            <a:off x="7662386" y="4462701"/>
            <a:ext cx="2403277" cy="300395"/>
          </a:xfrm>
          <a:prstGeom prst="rect">
            <a:avLst/>
          </a:prstGeom>
          <a:noFill/>
          <a:ln/>
        </p:spPr>
        <p:txBody>
          <a:bodyPr wrap="none" lIns="0" tIns="0" rIns="0" bIns="0" rtlCol="0" anchor="t"/>
          <a:lstStyle/>
          <a:p>
            <a:pPr marL="0" indent="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Character Types</a:t>
            </a:r>
            <a:endParaRPr lang="en-US" sz="1850" dirty="0"/>
          </a:p>
        </p:txBody>
      </p:sp>
      <p:sp>
        <p:nvSpPr>
          <p:cNvPr id="9" name="Text 6"/>
          <p:cNvSpPr/>
          <p:nvPr/>
        </p:nvSpPr>
        <p:spPr>
          <a:xfrm>
            <a:off x="7662386" y="4892873"/>
            <a:ext cx="5971937" cy="692229"/>
          </a:xfrm>
          <a:prstGeom prst="rect">
            <a:avLst/>
          </a:prstGeom>
          <a:noFill/>
          <a:ln/>
        </p:spPr>
        <p:txBody>
          <a:bodyPr wrap="square" lIns="0" tIns="0" rIns="0" bIns="0" rtlCol="0" anchor="t"/>
          <a:lstStyle/>
          <a:p>
            <a:pPr marL="0" indent="0">
              <a:lnSpc>
                <a:spcPts val="2700"/>
              </a:lnSpc>
              <a:buNone/>
            </a:pPr>
            <a:r>
              <a:rPr lang="en-US" sz="1700" dirty="0">
                <a:solidFill>
                  <a:srgbClr val="E0E4E6"/>
                </a:solidFill>
                <a:latin typeface="Barlow" pitchFamily="34" charset="0"/>
                <a:ea typeface="Barlow" pitchFamily="34" charset="-122"/>
                <a:cs typeface="Barlow" pitchFamily="34" charset="-120"/>
              </a:rPr>
              <a:t>Offer options to include or exclude letters, numbers, and special characters in the password.</a:t>
            </a:r>
            <a:endParaRPr lang="en-US" sz="1700" dirty="0"/>
          </a:p>
        </p:txBody>
      </p:sp>
      <p:sp>
        <p:nvSpPr>
          <p:cNvPr id="10" name="Shape 7"/>
          <p:cNvSpPr/>
          <p:nvPr/>
        </p:nvSpPr>
        <p:spPr>
          <a:xfrm>
            <a:off x="756999" y="6040398"/>
            <a:ext cx="6450092" cy="1600557"/>
          </a:xfrm>
          <a:prstGeom prst="roundRect">
            <a:avLst>
              <a:gd name="adj" fmla="val 20271"/>
            </a:avLst>
          </a:prstGeom>
          <a:solidFill>
            <a:srgbClr val="0A081B"/>
          </a:solidFill>
          <a:ln w="22860">
            <a:solidFill>
              <a:srgbClr val="37A7E7"/>
            </a:solidFill>
            <a:prstDash val="solid"/>
          </a:ln>
        </p:spPr>
      </p:sp>
      <p:sp>
        <p:nvSpPr>
          <p:cNvPr id="11" name="Text 8"/>
          <p:cNvSpPr/>
          <p:nvPr/>
        </p:nvSpPr>
        <p:spPr>
          <a:xfrm>
            <a:off x="996077" y="6279475"/>
            <a:ext cx="2403277" cy="300395"/>
          </a:xfrm>
          <a:prstGeom prst="rect">
            <a:avLst/>
          </a:prstGeom>
          <a:noFill/>
          <a:ln/>
        </p:spPr>
        <p:txBody>
          <a:bodyPr wrap="none" lIns="0" tIns="0" rIns="0" bIns="0" rtlCol="0" anchor="t"/>
          <a:lstStyle/>
          <a:p>
            <a:pPr marL="0" indent="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Memorable Patterns</a:t>
            </a:r>
            <a:endParaRPr lang="en-US" sz="1850" dirty="0"/>
          </a:p>
        </p:txBody>
      </p:sp>
      <p:sp>
        <p:nvSpPr>
          <p:cNvPr id="12" name="Text 9"/>
          <p:cNvSpPr/>
          <p:nvPr/>
        </p:nvSpPr>
        <p:spPr>
          <a:xfrm>
            <a:off x="996077" y="6709648"/>
            <a:ext cx="5971937" cy="692229"/>
          </a:xfrm>
          <a:prstGeom prst="rect">
            <a:avLst/>
          </a:prstGeom>
          <a:noFill/>
          <a:ln/>
        </p:spPr>
        <p:txBody>
          <a:bodyPr wrap="square" lIns="0" tIns="0" rIns="0" bIns="0" rtlCol="0" anchor="t"/>
          <a:lstStyle/>
          <a:p>
            <a:pPr marL="0" indent="0">
              <a:lnSpc>
                <a:spcPts val="2700"/>
              </a:lnSpc>
              <a:buNone/>
            </a:pPr>
            <a:r>
              <a:rPr lang="en-US" sz="1700" dirty="0">
                <a:solidFill>
                  <a:srgbClr val="E0E4E6"/>
                </a:solidFill>
                <a:latin typeface="Barlow" pitchFamily="34" charset="0"/>
                <a:ea typeface="Barlow" pitchFamily="34" charset="-122"/>
                <a:cs typeface="Barlow" pitchFamily="34" charset="-120"/>
              </a:rPr>
              <a:t>Provide the ability to generate passwords with recognizable patterns for easier recall.</a:t>
            </a:r>
            <a:endParaRPr lang="en-US" sz="1700" dirty="0"/>
          </a:p>
        </p:txBody>
      </p:sp>
      <p:sp>
        <p:nvSpPr>
          <p:cNvPr id="13" name="Shape 10"/>
          <p:cNvSpPr/>
          <p:nvPr/>
        </p:nvSpPr>
        <p:spPr>
          <a:xfrm>
            <a:off x="7423309" y="6040398"/>
            <a:ext cx="6450092" cy="1600557"/>
          </a:xfrm>
          <a:prstGeom prst="roundRect">
            <a:avLst>
              <a:gd name="adj" fmla="val 20271"/>
            </a:avLst>
          </a:prstGeom>
          <a:solidFill>
            <a:srgbClr val="0A081B"/>
          </a:solidFill>
          <a:ln w="22860">
            <a:solidFill>
              <a:srgbClr val="091231"/>
            </a:solidFill>
            <a:prstDash val="solid"/>
          </a:ln>
        </p:spPr>
      </p:sp>
      <p:sp>
        <p:nvSpPr>
          <p:cNvPr id="14" name="Text 11"/>
          <p:cNvSpPr/>
          <p:nvPr/>
        </p:nvSpPr>
        <p:spPr>
          <a:xfrm>
            <a:off x="7662386" y="6279475"/>
            <a:ext cx="2403277" cy="300395"/>
          </a:xfrm>
          <a:prstGeom prst="rect">
            <a:avLst/>
          </a:prstGeom>
          <a:noFill/>
          <a:ln/>
        </p:spPr>
        <p:txBody>
          <a:bodyPr wrap="none" lIns="0" tIns="0" rIns="0" bIns="0" rtlCol="0" anchor="t"/>
          <a:lstStyle/>
          <a:p>
            <a:pPr marL="0" indent="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Exclusion List</a:t>
            </a:r>
            <a:endParaRPr lang="en-US" sz="1850" dirty="0"/>
          </a:p>
        </p:txBody>
      </p:sp>
      <p:sp>
        <p:nvSpPr>
          <p:cNvPr id="15" name="Text 12"/>
          <p:cNvSpPr/>
          <p:nvPr/>
        </p:nvSpPr>
        <p:spPr>
          <a:xfrm>
            <a:off x="7662386" y="6709648"/>
            <a:ext cx="5971937" cy="692229"/>
          </a:xfrm>
          <a:prstGeom prst="rect">
            <a:avLst/>
          </a:prstGeom>
          <a:noFill/>
          <a:ln/>
        </p:spPr>
        <p:txBody>
          <a:bodyPr wrap="square" lIns="0" tIns="0" rIns="0" bIns="0" rtlCol="0" anchor="t"/>
          <a:lstStyle/>
          <a:p>
            <a:pPr marL="0" indent="0">
              <a:lnSpc>
                <a:spcPts val="2700"/>
              </a:lnSpc>
              <a:buNone/>
            </a:pPr>
            <a:r>
              <a:rPr lang="en-US" sz="1700" dirty="0">
                <a:solidFill>
                  <a:srgbClr val="E0E4E6"/>
                </a:solidFill>
                <a:latin typeface="Barlow" pitchFamily="34" charset="0"/>
                <a:ea typeface="Barlow" pitchFamily="34" charset="-122"/>
                <a:cs typeface="Barlow" pitchFamily="34" charset="-120"/>
              </a:rPr>
              <a:t>Enable users to specify characters or words to be excluded from the generated password.</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3859649"/>
            <a:ext cx="8112562"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Ensuring Password Uniqueness</a:t>
            </a:r>
            <a:endParaRPr lang="en-US" sz="4300" dirty="0"/>
          </a:p>
        </p:txBody>
      </p:sp>
      <p:pic>
        <p:nvPicPr>
          <p:cNvPr id="4" name="Image 1" descr="preencoded.png"/>
          <p:cNvPicPr>
            <a:picLocks noChangeAspect="1"/>
          </p:cNvPicPr>
          <p:nvPr/>
        </p:nvPicPr>
        <p:blipFill>
          <a:blip r:embed="rId4"/>
          <a:stretch>
            <a:fillRect/>
          </a:stretch>
        </p:blipFill>
        <p:spPr>
          <a:xfrm>
            <a:off x="864037" y="4915733"/>
            <a:ext cx="617220" cy="617220"/>
          </a:xfrm>
          <a:prstGeom prst="rect">
            <a:avLst/>
          </a:prstGeom>
        </p:spPr>
      </p:pic>
      <p:sp>
        <p:nvSpPr>
          <p:cNvPr id="5" name="Text 1"/>
          <p:cNvSpPr/>
          <p:nvPr/>
        </p:nvSpPr>
        <p:spPr>
          <a:xfrm>
            <a:off x="864037" y="5779770"/>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Password Tracking</a:t>
            </a:r>
            <a:endParaRPr lang="en-US" sz="2150" dirty="0"/>
          </a:p>
        </p:txBody>
      </p:sp>
      <p:sp>
        <p:nvSpPr>
          <p:cNvPr id="6" name="Text 2"/>
          <p:cNvSpPr/>
          <p:nvPr/>
        </p:nvSpPr>
        <p:spPr>
          <a:xfrm>
            <a:off x="864037" y="6270784"/>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Store generated passwords in a secure database to prevent duplicates.</a:t>
            </a:r>
            <a:endParaRPr lang="en-US" sz="1900" dirty="0"/>
          </a:p>
        </p:txBody>
      </p:sp>
      <p:pic>
        <p:nvPicPr>
          <p:cNvPr id="7" name="Image 2" descr="preencoded.png"/>
          <p:cNvPicPr>
            <a:picLocks noChangeAspect="1"/>
          </p:cNvPicPr>
          <p:nvPr/>
        </p:nvPicPr>
        <p:blipFill>
          <a:blip r:embed="rId5"/>
          <a:stretch>
            <a:fillRect/>
          </a:stretch>
        </p:blipFill>
        <p:spPr>
          <a:xfrm>
            <a:off x="5288161" y="4915733"/>
            <a:ext cx="617220" cy="617220"/>
          </a:xfrm>
          <a:prstGeom prst="rect">
            <a:avLst/>
          </a:prstGeom>
        </p:spPr>
      </p:pic>
      <p:sp>
        <p:nvSpPr>
          <p:cNvPr id="8" name="Text 3"/>
          <p:cNvSpPr/>
          <p:nvPr/>
        </p:nvSpPr>
        <p:spPr>
          <a:xfrm>
            <a:off x="5288161" y="5779770"/>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Verification</a:t>
            </a:r>
            <a:endParaRPr lang="en-US" sz="2150" dirty="0"/>
          </a:p>
        </p:txBody>
      </p:sp>
      <p:sp>
        <p:nvSpPr>
          <p:cNvPr id="9" name="Text 4"/>
          <p:cNvSpPr/>
          <p:nvPr/>
        </p:nvSpPr>
        <p:spPr>
          <a:xfrm>
            <a:off x="5288161" y="6270784"/>
            <a:ext cx="4053959"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Implement checks to ensure each new password is distinct from previously generated ones.</a:t>
            </a:r>
            <a:endParaRPr lang="en-US" sz="1900" dirty="0"/>
          </a:p>
        </p:txBody>
      </p:sp>
      <p:pic>
        <p:nvPicPr>
          <p:cNvPr id="10" name="Image 3" descr="preencoded.png"/>
          <p:cNvPicPr>
            <a:picLocks noChangeAspect="1"/>
          </p:cNvPicPr>
          <p:nvPr/>
        </p:nvPicPr>
        <p:blipFill>
          <a:blip r:embed="rId6"/>
          <a:stretch>
            <a:fillRect/>
          </a:stretch>
        </p:blipFill>
        <p:spPr>
          <a:xfrm>
            <a:off x="9712404" y="4915733"/>
            <a:ext cx="617220" cy="617220"/>
          </a:xfrm>
          <a:prstGeom prst="rect">
            <a:avLst/>
          </a:prstGeom>
        </p:spPr>
      </p:pic>
      <p:sp>
        <p:nvSpPr>
          <p:cNvPr id="11" name="Text 5"/>
          <p:cNvSpPr/>
          <p:nvPr/>
        </p:nvSpPr>
        <p:spPr>
          <a:xfrm>
            <a:off x="9712404" y="5779770"/>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Regeneration</a:t>
            </a:r>
            <a:endParaRPr lang="en-US" sz="2150" dirty="0"/>
          </a:p>
        </p:txBody>
      </p:sp>
      <p:sp>
        <p:nvSpPr>
          <p:cNvPr id="12" name="Text 6"/>
          <p:cNvSpPr/>
          <p:nvPr/>
        </p:nvSpPr>
        <p:spPr>
          <a:xfrm>
            <a:off x="9712404" y="6270784"/>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Provide an option to generate a new password if the user is unsatisfied with the initial one.</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743"/>
          </a:xfrm>
          <a:prstGeom prst="rect">
            <a:avLst/>
          </a:prstGeom>
        </p:spPr>
      </p:pic>
      <p:sp>
        <p:nvSpPr>
          <p:cNvPr id="3" name="Text 0"/>
          <p:cNvSpPr/>
          <p:nvPr/>
        </p:nvSpPr>
        <p:spPr>
          <a:xfrm>
            <a:off x="6274594" y="619244"/>
            <a:ext cx="7567612" cy="1250871"/>
          </a:xfrm>
          <a:prstGeom prst="rect">
            <a:avLst/>
          </a:prstGeom>
          <a:noFill/>
          <a:ln/>
        </p:spPr>
        <p:txBody>
          <a:bodyPr wrap="square" lIns="0" tIns="0" rIns="0" bIns="0" rtlCol="0" anchor="t"/>
          <a:lstStyle/>
          <a:p>
            <a:pPr marL="0" indent="0">
              <a:lnSpc>
                <a:spcPts val="4900"/>
              </a:lnSpc>
              <a:buNone/>
            </a:pPr>
            <a:r>
              <a:rPr lang="en-US" sz="3900" b="1" dirty="0">
                <a:solidFill>
                  <a:srgbClr val="F0FCFF"/>
                </a:solidFill>
                <a:latin typeface="Spline Sans Bold" pitchFamily="34" charset="0"/>
                <a:ea typeface="Spline Sans Bold" pitchFamily="34" charset="-122"/>
                <a:cs typeface="Spline Sans Bold" pitchFamily="34" charset="-120"/>
              </a:rPr>
              <a:t>Displaying and Storing Generated Passwords</a:t>
            </a:r>
            <a:endParaRPr lang="en-US" sz="3900" dirty="0"/>
          </a:p>
        </p:txBody>
      </p:sp>
      <p:pic>
        <p:nvPicPr>
          <p:cNvPr id="4" name="Image 1" descr="preencoded.png"/>
          <p:cNvPicPr>
            <a:picLocks noChangeAspect="1"/>
          </p:cNvPicPr>
          <p:nvPr/>
        </p:nvPicPr>
        <p:blipFill>
          <a:blip r:embed="rId4"/>
          <a:stretch>
            <a:fillRect/>
          </a:stretch>
        </p:blipFill>
        <p:spPr>
          <a:xfrm>
            <a:off x="6274594" y="2207895"/>
            <a:ext cx="1125974" cy="1801535"/>
          </a:xfrm>
          <a:prstGeom prst="rect">
            <a:avLst/>
          </a:prstGeom>
        </p:spPr>
      </p:pic>
      <p:sp>
        <p:nvSpPr>
          <p:cNvPr id="5" name="Text 1"/>
          <p:cNvSpPr/>
          <p:nvPr/>
        </p:nvSpPr>
        <p:spPr>
          <a:xfrm>
            <a:off x="7738348" y="2433042"/>
            <a:ext cx="2502218" cy="312777"/>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Password Display</a:t>
            </a:r>
            <a:endParaRPr lang="en-US" sz="1950" dirty="0"/>
          </a:p>
        </p:txBody>
      </p:sp>
      <p:sp>
        <p:nvSpPr>
          <p:cNvPr id="6" name="Text 2"/>
          <p:cNvSpPr/>
          <p:nvPr/>
        </p:nvSpPr>
        <p:spPr>
          <a:xfrm>
            <a:off x="7738348" y="2880836"/>
            <a:ext cx="6103858" cy="720328"/>
          </a:xfrm>
          <a:prstGeom prst="rect">
            <a:avLst/>
          </a:prstGeom>
          <a:noFill/>
          <a:ln/>
        </p:spPr>
        <p:txBody>
          <a:bodyPr wrap="square" lIns="0" tIns="0" rIns="0" bIns="0" rtlCol="0" anchor="t"/>
          <a:lstStyle/>
          <a:p>
            <a:pPr marL="0" indent="0" algn="l">
              <a:lnSpc>
                <a:spcPts val="2800"/>
              </a:lnSpc>
              <a:buNone/>
            </a:pPr>
            <a:r>
              <a:rPr lang="en-US" sz="1750" dirty="0">
                <a:solidFill>
                  <a:srgbClr val="E0E4E6"/>
                </a:solidFill>
                <a:latin typeface="Barlow" pitchFamily="34" charset="0"/>
                <a:ea typeface="Barlow" pitchFamily="34" charset="-122"/>
                <a:cs typeface="Barlow" pitchFamily="34" charset="-120"/>
              </a:rPr>
              <a:t>Show the generated password clearly and prominently on the user interface.</a:t>
            </a:r>
            <a:endParaRPr lang="en-US" sz="1750" dirty="0"/>
          </a:p>
        </p:txBody>
      </p:sp>
      <p:pic>
        <p:nvPicPr>
          <p:cNvPr id="7" name="Image 2" descr="preencoded.png"/>
          <p:cNvPicPr>
            <a:picLocks noChangeAspect="1"/>
          </p:cNvPicPr>
          <p:nvPr/>
        </p:nvPicPr>
        <p:blipFill>
          <a:blip r:embed="rId5"/>
          <a:stretch>
            <a:fillRect/>
          </a:stretch>
        </p:blipFill>
        <p:spPr>
          <a:xfrm>
            <a:off x="6274594" y="4009430"/>
            <a:ext cx="1125974" cy="1801535"/>
          </a:xfrm>
          <a:prstGeom prst="rect">
            <a:avLst/>
          </a:prstGeom>
        </p:spPr>
      </p:pic>
      <p:sp>
        <p:nvSpPr>
          <p:cNvPr id="8" name="Text 3"/>
          <p:cNvSpPr/>
          <p:nvPr/>
        </p:nvSpPr>
        <p:spPr>
          <a:xfrm>
            <a:off x="7738348" y="4234577"/>
            <a:ext cx="2527459" cy="312777"/>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Clipboard Integration</a:t>
            </a:r>
            <a:endParaRPr lang="en-US" sz="1950" dirty="0"/>
          </a:p>
        </p:txBody>
      </p:sp>
      <p:sp>
        <p:nvSpPr>
          <p:cNvPr id="9" name="Text 4"/>
          <p:cNvSpPr/>
          <p:nvPr/>
        </p:nvSpPr>
        <p:spPr>
          <a:xfrm>
            <a:off x="7738348" y="4682371"/>
            <a:ext cx="6103858" cy="720328"/>
          </a:xfrm>
          <a:prstGeom prst="rect">
            <a:avLst/>
          </a:prstGeom>
          <a:noFill/>
          <a:ln/>
        </p:spPr>
        <p:txBody>
          <a:bodyPr wrap="square" lIns="0" tIns="0" rIns="0" bIns="0" rtlCol="0" anchor="t"/>
          <a:lstStyle/>
          <a:p>
            <a:pPr marL="0" indent="0" algn="l">
              <a:lnSpc>
                <a:spcPts val="2800"/>
              </a:lnSpc>
              <a:buNone/>
            </a:pPr>
            <a:r>
              <a:rPr lang="en-US" sz="1750" dirty="0">
                <a:solidFill>
                  <a:srgbClr val="E0E4E6"/>
                </a:solidFill>
                <a:latin typeface="Barlow" pitchFamily="34" charset="0"/>
                <a:ea typeface="Barlow" pitchFamily="34" charset="-122"/>
                <a:cs typeface="Barlow" pitchFamily="34" charset="-120"/>
              </a:rPr>
              <a:t>Allow users to easily copy the password to their clipboard for immediate use.</a:t>
            </a:r>
            <a:endParaRPr lang="en-US" sz="1750" dirty="0"/>
          </a:p>
        </p:txBody>
      </p:sp>
      <p:pic>
        <p:nvPicPr>
          <p:cNvPr id="10" name="Image 3" descr="preencoded.png"/>
          <p:cNvPicPr>
            <a:picLocks noChangeAspect="1"/>
          </p:cNvPicPr>
          <p:nvPr/>
        </p:nvPicPr>
        <p:blipFill>
          <a:blip r:embed="rId6"/>
          <a:stretch>
            <a:fillRect/>
          </a:stretch>
        </p:blipFill>
        <p:spPr>
          <a:xfrm>
            <a:off x="6274594" y="5810964"/>
            <a:ext cx="1125974" cy="1801535"/>
          </a:xfrm>
          <a:prstGeom prst="rect">
            <a:avLst/>
          </a:prstGeom>
        </p:spPr>
      </p:pic>
      <p:sp>
        <p:nvSpPr>
          <p:cNvPr id="11" name="Text 5"/>
          <p:cNvSpPr/>
          <p:nvPr/>
        </p:nvSpPr>
        <p:spPr>
          <a:xfrm>
            <a:off x="7738348" y="6036112"/>
            <a:ext cx="2502218" cy="312777"/>
          </a:xfrm>
          <a:prstGeom prst="rect">
            <a:avLst/>
          </a:prstGeom>
          <a:noFill/>
          <a:ln/>
        </p:spPr>
        <p:txBody>
          <a:bodyPr wrap="none" lIns="0" tIns="0" rIns="0" bIns="0" rtlCol="0" anchor="t"/>
          <a:lstStyle/>
          <a:p>
            <a:pPr marL="0" indent="0" algn="l">
              <a:lnSpc>
                <a:spcPts val="2450"/>
              </a:lnSpc>
              <a:buNone/>
            </a:pPr>
            <a:r>
              <a:rPr lang="en-US" sz="1950" b="1" dirty="0">
                <a:solidFill>
                  <a:srgbClr val="E0E4E6"/>
                </a:solidFill>
                <a:latin typeface="Spline Sans Bold" pitchFamily="34" charset="0"/>
                <a:ea typeface="Spline Sans Bold" pitchFamily="34" charset="-122"/>
                <a:cs typeface="Spline Sans Bold" pitchFamily="34" charset="-120"/>
              </a:rPr>
              <a:t>Secure Storage</a:t>
            </a:r>
            <a:endParaRPr lang="en-US" sz="1950" dirty="0"/>
          </a:p>
        </p:txBody>
      </p:sp>
      <p:sp>
        <p:nvSpPr>
          <p:cNvPr id="12" name="Text 6"/>
          <p:cNvSpPr/>
          <p:nvPr/>
        </p:nvSpPr>
        <p:spPr>
          <a:xfrm>
            <a:off x="7738348" y="6483906"/>
            <a:ext cx="6103858" cy="720328"/>
          </a:xfrm>
          <a:prstGeom prst="rect">
            <a:avLst/>
          </a:prstGeom>
          <a:noFill/>
          <a:ln/>
        </p:spPr>
        <p:txBody>
          <a:bodyPr wrap="square" lIns="0" tIns="0" rIns="0" bIns="0" rtlCol="0" anchor="t"/>
          <a:lstStyle/>
          <a:p>
            <a:pPr marL="0" indent="0" algn="l">
              <a:lnSpc>
                <a:spcPts val="2800"/>
              </a:lnSpc>
              <a:buNone/>
            </a:pPr>
            <a:r>
              <a:rPr lang="en-US" sz="1750" dirty="0">
                <a:solidFill>
                  <a:srgbClr val="E0E4E6"/>
                </a:solidFill>
                <a:latin typeface="Barlow" pitchFamily="34" charset="0"/>
                <a:ea typeface="Barlow" pitchFamily="34" charset="-122"/>
                <a:cs typeface="Barlow" pitchFamily="34" charset="-120"/>
              </a:rPr>
              <a:t>Provide an optional password manager to securely store the generated passwords.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453759"/>
            <a:ext cx="7415927" cy="1371600"/>
          </a:xfrm>
          <a:prstGeom prst="rect">
            <a:avLst/>
          </a:prstGeom>
          <a:noFill/>
          <a:ln/>
        </p:spPr>
        <p:txBody>
          <a:bodyPr wrap="squar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Conclusion and Key Takeaways</a:t>
            </a:r>
            <a:endParaRPr lang="en-US" sz="4300" dirty="0"/>
          </a:p>
        </p:txBody>
      </p:sp>
      <p:sp>
        <p:nvSpPr>
          <p:cNvPr id="4" name="Text 1"/>
          <p:cNvSpPr/>
          <p:nvPr/>
        </p:nvSpPr>
        <p:spPr>
          <a:xfrm>
            <a:off x="864037" y="4195643"/>
            <a:ext cx="7415927" cy="158019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This password generator empowers users to create strong, customizable passwords that prioritize security and convenience. By incorporating these features, you can help your users protect their online accounts and sensitive information with confidence.</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2349A23-06B1-87DB-5C74-6F043141F351}"/>
              </a:ext>
            </a:extLst>
          </p:cNvPr>
          <p:cNvSpPr txBox="1"/>
          <p:nvPr/>
        </p:nvSpPr>
        <p:spPr>
          <a:xfrm>
            <a:off x="5704114" y="3653135"/>
            <a:ext cx="3222171" cy="923330"/>
          </a:xfrm>
          <a:prstGeom prst="rect">
            <a:avLst/>
          </a:prstGeom>
          <a:noFill/>
        </p:spPr>
        <p:txBody>
          <a:bodyPr wrap="square" rtlCol="0">
            <a:spAutoFit/>
          </a:bodyPr>
          <a:lstStyle/>
          <a:p>
            <a:pPr algn="l"/>
            <a:r>
              <a:rPr lang="en-IN" sz="5400" b="1" i="1" dirty="0">
                <a:solidFill>
                  <a:schemeClr val="bg1"/>
                </a:solidFill>
              </a:rPr>
              <a:t>THANKS</a:t>
            </a:r>
            <a:r>
              <a:rPr lang="en-IN" dirty="0"/>
              <a:t> </a:t>
            </a:r>
            <a:r>
              <a:rPr lang="en-IN" sz="5400" i="1" dirty="0">
                <a:solidFill>
                  <a:schemeClr val="bg1"/>
                </a:solidFill>
              </a:rPr>
              <a:t> !</a:t>
            </a:r>
            <a:endParaRPr lang="en-US" dirty="0"/>
          </a:p>
        </p:txBody>
      </p:sp>
    </p:spTree>
    <p:extLst>
      <p:ext uri="{BB962C8B-B14F-4D97-AF65-F5344CB8AC3E}">
        <p14:creationId xmlns:p14="http://schemas.microsoft.com/office/powerpoint/2010/main" xmlns="" val="4100723076"/>
      </p:ext>
    </p:extLst>
  </p:cSld>
  <p:clrMapOvr>
    <a:masterClrMapping/>
  </p:clrMapOvr>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Technic</Template>
  <TotalTime>0</TotalTime>
  <Words>442</Words>
  <Application>Microsoft Office PowerPoint</Application>
  <PresentationFormat>Custom</PresentationFormat>
  <Paragraphs>66</Paragraphs>
  <Slides>9</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Spline Sans Bold</vt:lpstr>
      <vt:lpstr>Barlow</vt:lpstr>
      <vt:lpstr>Barlow Bold</vt:lpstr>
      <vt:lpstr>Aptos</vt:lpstr>
      <vt:lpstr>Wingdings 2</vt:lpstr>
      <vt:lpstr>Franklin Gothic Book</vt:lpstr>
      <vt:lpstr>Technic</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acer'</cp:lastModifiedBy>
  <cp:revision>4</cp:revision>
  <dcterms:created xsi:type="dcterms:W3CDTF">2024-10-14T17:39:00Z</dcterms:created>
  <dcterms:modified xsi:type="dcterms:W3CDTF">2024-10-20T17:18:37Z</dcterms:modified>
</cp:coreProperties>
</file>